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libri (MS)" panose="020B0604020202020204" charset="0"/>
      <p:regular r:id="rId12"/>
    </p:embeddedFont>
    <p:embeddedFont>
      <p:font typeface="Calibri (MS) Bold" panose="020B0604020202020204" charset="0"/>
      <p:regular r:id="rId13"/>
    </p:embeddedFont>
    <p:embeddedFont>
      <p:font typeface="Calibri (MS) Light" panose="020B0604020202020204" charset="0"/>
      <p:regular r:id="rId14"/>
    </p:embeddedFont>
    <p:embeddedFont>
      <p:font typeface="Times New Roman Bold" panose="02020803070505020304" pitchFamily="18" charset="0"/>
      <p:regular r:id="rId15"/>
      <p:bold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technologyreview.com" TargetMode="External"/><Relationship Id="rId2" Type="http://schemas.openxmlformats.org/officeDocument/2006/relationships/hyperlink" Target="https://cloudblogs.microsoft.com/quantum"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286000" y="1699974"/>
            <a:ext cx="13716000" cy="3874160"/>
            <a:chOff x="0" y="0"/>
            <a:chExt cx="18288000" cy="5165547"/>
          </a:xfrm>
        </p:grpSpPr>
        <p:sp>
          <p:nvSpPr>
            <p:cNvPr id="3" name="Freeform 3"/>
            <p:cNvSpPr/>
            <p:nvPr/>
          </p:nvSpPr>
          <p:spPr>
            <a:xfrm>
              <a:off x="0" y="0"/>
              <a:ext cx="18288000" cy="5165547"/>
            </a:xfrm>
            <a:custGeom>
              <a:avLst/>
              <a:gdLst/>
              <a:ahLst/>
              <a:cxnLst/>
              <a:rect l="l" t="t" r="r" b="b"/>
              <a:pathLst>
                <a:path w="18288000" h="5165547">
                  <a:moveTo>
                    <a:pt x="0" y="0"/>
                  </a:moveTo>
                  <a:lnTo>
                    <a:pt x="18288000" y="0"/>
                  </a:lnTo>
                  <a:lnTo>
                    <a:pt x="18288000" y="5165547"/>
                  </a:lnTo>
                  <a:lnTo>
                    <a:pt x="0" y="5165547"/>
                  </a:lnTo>
                  <a:close/>
                </a:path>
              </a:pathLst>
            </a:custGeom>
            <a:solidFill>
              <a:srgbClr val="000000">
                <a:alpha val="0"/>
              </a:srgbClr>
            </a:solidFill>
          </p:spPr>
        </p:sp>
        <p:sp>
          <p:nvSpPr>
            <p:cNvPr id="4" name="TextBox 4"/>
            <p:cNvSpPr txBox="1"/>
            <p:nvPr/>
          </p:nvSpPr>
          <p:spPr>
            <a:xfrm>
              <a:off x="0" y="-419100"/>
              <a:ext cx="18288000" cy="5584647"/>
            </a:xfrm>
            <a:prstGeom prst="rect">
              <a:avLst/>
            </a:prstGeom>
          </p:spPr>
          <p:txBody>
            <a:bodyPr lIns="0" tIns="0" rIns="0" bIns="0" rtlCol="0" anchor="b"/>
            <a:lstStyle/>
            <a:p>
              <a:pPr algn="ctr">
                <a:lnSpc>
                  <a:spcPts val="9720"/>
                </a:lnSpc>
              </a:pPr>
              <a:endParaRPr/>
            </a:p>
            <a:p>
              <a:pPr algn="ctr">
                <a:lnSpc>
                  <a:spcPts val="6561"/>
                </a:lnSpc>
              </a:pPr>
              <a:r>
                <a:rPr lang="en-US" sz="3645">
                  <a:solidFill>
                    <a:srgbClr val="000000"/>
                  </a:solidFill>
                  <a:latin typeface="Times New Roman"/>
                  <a:ea typeface="Times New Roman"/>
                  <a:cs typeface="Times New Roman"/>
                  <a:sym typeface="Times New Roman"/>
                </a:rPr>
                <a:t>Review 1</a:t>
              </a:r>
            </a:p>
            <a:p>
              <a:pPr algn="ctr">
                <a:lnSpc>
                  <a:spcPts val="9720"/>
                </a:lnSpc>
              </a:pPr>
              <a:r>
                <a:rPr lang="en-US" sz="5400">
                  <a:solidFill>
                    <a:srgbClr val="000000"/>
                  </a:solidFill>
                  <a:latin typeface="Times New Roman"/>
                  <a:ea typeface="Times New Roman"/>
                  <a:cs typeface="Times New Roman"/>
                  <a:sym typeface="Times New Roman"/>
                </a:rPr>
                <a:t>Quantum-Enhanced Fraud Detection</a:t>
              </a:r>
            </a:p>
            <a:p>
              <a:pPr algn="ctr">
                <a:lnSpc>
                  <a:spcPts val="5832"/>
                </a:lnSpc>
              </a:pPr>
              <a:r>
                <a:rPr lang="en-US" sz="3240">
                  <a:solidFill>
                    <a:srgbClr val="000000"/>
                  </a:solidFill>
                  <a:latin typeface="Times New Roman"/>
                  <a:ea typeface="Times New Roman"/>
                  <a:cs typeface="Times New Roman"/>
                  <a:sym typeface="Times New Roman"/>
                </a:rPr>
                <a:t>Project Category: RESEARCH</a:t>
              </a:r>
            </a:p>
          </p:txBody>
        </p:sp>
      </p:grpSp>
      <p:grpSp>
        <p:nvGrpSpPr>
          <p:cNvPr id="5" name="Group 5"/>
          <p:cNvGrpSpPr/>
          <p:nvPr/>
        </p:nvGrpSpPr>
        <p:grpSpPr>
          <a:xfrm>
            <a:off x="528347" y="6550381"/>
            <a:ext cx="18210975" cy="1805549"/>
            <a:chOff x="0" y="0"/>
            <a:chExt cx="24281300" cy="2407398"/>
          </a:xfrm>
        </p:grpSpPr>
        <p:sp>
          <p:nvSpPr>
            <p:cNvPr id="6" name="Freeform 6"/>
            <p:cNvSpPr/>
            <p:nvPr/>
          </p:nvSpPr>
          <p:spPr>
            <a:xfrm>
              <a:off x="0" y="0"/>
              <a:ext cx="24281299" cy="2407398"/>
            </a:xfrm>
            <a:custGeom>
              <a:avLst/>
              <a:gdLst/>
              <a:ahLst/>
              <a:cxnLst/>
              <a:rect l="l" t="t" r="r" b="b"/>
              <a:pathLst>
                <a:path w="24281299" h="2407398">
                  <a:moveTo>
                    <a:pt x="0" y="0"/>
                  </a:moveTo>
                  <a:lnTo>
                    <a:pt x="24281299" y="0"/>
                  </a:lnTo>
                  <a:lnTo>
                    <a:pt x="24281299" y="2407398"/>
                  </a:lnTo>
                  <a:lnTo>
                    <a:pt x="0" y="2407398"/>
                  </a:lnTo>
                  <a:close/>
                </a:path>
              </a:pathLst>
            </a:custGeom>
            <a:solidFill>
              <a:srgbClr val="000000">
                <a:alpha val="0"/>
              </a:srgbClr>
            </a:solidFill>
          </p:spPr>
        </p:sp>
        <p:sp>
          <p:nvSpPr>
            <p:cNvPr id="7" name="TextBox 7"/>
            <p:cNvSpPr txBox="1"/>
            <p:nvPr/>
          </p:nvSpPr>
          <p:spPr>
            <a:xfrm>
              <a:off x="0" y="-28575"/>
              <a:ext cx="24281300" cy="2435973"/>
            </a:xfrm>
            <a:prstGeom prst="rect">
              <a:avLst/>
            </a:prstGeom>
          </p:spPr>
          <p:txBody>
            <a:bodyPr lIns="0" tIns="0" rIns="0" bIns="0" rtlCol="0" anchor="t"/>
            <a:lstStyle/>
            <a:p>
              <a:pPr algn="ctr">
                <a:lnSpc>
                  <a:spcPts val="3888"/>
                </a:lnSpc>
              </a:pPr>
              <a:endParaRPr/>
            </a:p>
            <a:p>
              <a:pPr algn="l">
                <a:lnSpc>
                  <a:spcPts val="3888"/>
                </a:lnSpc>
              </a:pPr>
              <a:r>
                <a:rPr lang="en-US" sz="3600" b="1">
                  <a:solidFill>
                    <a:srgbClr val="000000"/>
                  </a:solidFill>
                  <a:latin typeface="Times New Roman Bold"/>
                  <a:ea typeface="Times New Roman Bold"/>
                  <a:cs typeface="Times New Roman Bold"/>
                  <a:sym typeface="Times New Roman Bold"/>
                </a:rPr>
                <a:t>Guide Name                                                              Student Name &amp; Registration Number</a:t>
              </a:r>
            </a:p>
            <a:p>
              <a:pPr algn="ctr">
                <a:lnSpc>
                  <a:spcPts val="3888"/>
                </a:lnSpc>
              </a:pPr>
              <a:endParaRPr lang="en-US" sz="3600" b="1">
                <a:solidFill>
                  <a:srgbClr val="000000"/>
                </a:solidFill>
                <a:latin typeface="Times New Roman Bold"/>
                <a:ea typeface="Times New Roman Bold"/>
                <a:cs typeface="Times New Roman Bold"/>
                <a:sym typeface="Times New Roman Bold"/>
              </a:endParaRPr>
            </a:p>
          </p:txBody>
        </p:sp>
      </p:grpSp>
      <p:sp>
        <p:nvSpPr>
          <p:cNvPr id="8" name="Freeform 8" descr="SRM Institute of Science and Technology - Wikipedia"/>
          <p:cNvSpPr/>
          <p:nvPr/>
        </p:nvSpPr>
        <p:spPr>
          <a:xfrm>
            <a:off x="16002000" y="379535"/>
            <a:ext cx="1906765" cy="1900732"/>
          </a:xfrm>
          <a:custGeom>
            <a:avLst/>
            <a:gdLst/>
            <a:ahLst/>
            <a:cxnLst/>
            <a:rect l="l" t="t" r="r" b="b"/>
            <a:pathLst>
              <a:path w="1906765" h="1900732">
                <a:moveTo>
                  <a:pt x="0" y="0"/>
                </a:moveTo>
                <a:lnTo>
                  <a:pt x="1906765" y="0"/>
                </a:lnTo>
                <a:lnTo>
                  <a:pt x="1906765" y="1900732"/>
                </a:lnTo>
                <a:lnTo>
                  <a:pt x="0" y="1900732"/>
                </a:lnTo>
                <a:lnTo>
                  <a:pt x="0" y="0"/>
                </a:lnTo>
                <a:close/>
              </a:path>
            </a:pathLst>
          </a:custGeom>
          <a:blipFill>
            <a:blip r:embed="rId2"/>
            <a:stretch>
              <a:fillRect/>
            </a:stretch>
          </a:blipFill>
        </p:spPr>
      </p:sp>
      <p:grpSp>
        <p:nvGrpSpPr>
          <p:cNvPr id="9" name="Group 9"/>
          <p:cNvGrpSpPr/>
          <p:nvPr/>
        </p:nvGrpSpPr>
        <p:grpSpPr>
          <a:xfrm>
            <a:off x="668412" y="7231917"/>
            <a:ext cx="8965422" cy="2636901"/>
            <a:chOff x="0" y="0"/>
            <a:chExt cx="11953896" cy="3515868"/>
          </a:xfrm>
        </p:grpSpPr>
        <p:sp>
          <p:nvSpPr>
            <p:cNvPr id="10" name="Freeform 10"/>
            <p:cNvSpPr/>
            <p:nvPr/>
          </p:nvSpPr>
          <p:spPr>
            <a:xfrm>
              <a:off x="0" y="0"/>
              <a:ext cx="11953897" cy="3515868"/>
            </a:xfrm>
            <a:custGeom>
              <a:avLst/>
              <a:gdLst/>
              <a:ahLst/>
              <a:cxnLst/>
              <a:rect l="l" t="t" r="r" b="b"/>
              <a:pathLst>
                <a:path w="11953897" h="3515868">
                  <a:moveTo>
                    <a:pt x="0" y="0"/>
                  </a:moveTo>
                  <a:lnTo>
                    <a:pt x="11953897" y="0"/>
                  </a:lnTo>
                  <a:lnTo>
                    <a:pt x="11953897" y="3515868"/>
                  </a:lnTo>
                  <a:lnTo>
                    <a:pt x="0" y="3515868"/>
                  </a:lnTo>
                  <a:close/>
                </a:path>
              </a:pathLst>
            </a:custGeom>
            <a:solidFill>
              <a:srgbClr val="000000">
                <a:alpha val="0"/>
              </a:srgbClr>
            </a:solidFill>
          </p:spPr>
        </p:sp>
        <p:sp>
          <p:nvSpPr>
            <p:cNvPr id="11" name="TextBox 11"/>
            <p:cNvSpPr txBox="1"/>
            <p:nvPr/>
          </p:nvSpPr>
          <p:spPr>
            <a:xfrm>
              <a:off x="0" y="-28575"/>
              <a:ext cx="11953896" cy="3544443"/>
            </a:xfrm>
            <a:prstGeom prst="rect">
              <a:avLst/>
            </a:prstGeom>
          </p:spPr>
          <p:txBody>
            <a:bodyPr lIns="0" tIns="0" rIns="0" bIns="0" rtlCol="0" anchor="t"/>
            <a:lstStyle/>
            <a:p>
              <a:pPr algn="ctr">
                <a:lnSpc>
                  <a:spcPts val="3888"/>
                </a:lnSpc>
              </a:pPr>
              <a:endParaRPr/>
            </a:p>
            <a:p>
              <a:pPr algn="l">
                <a:lnSpc>
                  <a:spcPts val="3888"/>
                </a:lnSpc>
              </a:pPr>
              <a:r>
                <a:rPr lang="en-US" sz="3600">
                  <a:solidFill>
                    <a:srgbClr val="000000"/>
                  </a:solidFill>
                  <a:latin typeface="Times New Roman"/>
                  <a:ea typeface="Times New Roman"/>
                  <a:cs typeface="Times New Roman"/>
                  <a:sym typeface="Times New Roman"/>
                </a:rPr>
                <a:t>Dr. Nalini S </a:t>
              </a:r>
            </a:p>
            <a:p>
              <a:pPr algn="l">
                <a:lnSpc>
                  <a:spcPts val="3888"/>
                </a:lnSpc>
              </a:pPr>
              <a:r>
                <a:rPr lang="en-US" sz="3600">
                  <a:solidFill>
                    <a:srgbClr val="000000"/>
                  </a:solidFill>
                  <a:latin typeface="Times New Roman"/>
                  <a:ea typeface="Times New Roman"/>
                  <a:cs typeface="Times New Roman"/>
                  <a:sym typeface="Times New Roman"/>
                </a:rPr>
                <a:t>Assistant Professor</a:t>
              </a:r>
            </a:p>
            <a:p>
              <a:pPr algn="l">
                <a:lnSpc>
                  <a:spcPts val="3888"/>
                </a:lnSpc>
              </a:pPr>
              <a:endParaRPr lang="en-US" sz="3600">
                <a:solidFill>
                  <a:srgbClr val="000000"/>
                </a:solidFill>
                <a:latin typeface="Times New Roman"/>
                <a:ea typeface="Times New Roman"/>
                <a:cs typeface="Times New Roman"/>
                <a:sym typeface="Times New Roman"/>
              </a:endParaRPr>
            </a:p>
            <a:p>
              <a:pPr algn="l">
                <a:lnSpc>
                  <a:spcPts val="3888"/>
                </a:lnSpc>
              </a:pPr>
              <a:endParaRPr lang="en-US" sz="3600">
                <a:solidFill>
                  <a:srgbClr val="000000"/>
                </a:solidFill>
                <a:latin typeface="Times New Roman"/>
                <a:ea typeface="Times New Roman"/>
                <a:cs typeface="Times New Roman"/>
                <a:sym typeface="Times New Roman"/>
              </a:endParaRPr>
            </a:p>
          </p:txBody>
        </p:sp>
      </p:grpSp>
      <p:grpSp>
        <p:nvGrpSpPr>
          <p:cNvPr id="12" name="Group 12"/>
          <p:cNvGrpSpPr/>
          <p:nvPr/>
        </p:nvGrpSpPr>
        <p:grpSpPr>
          <a:xfrm>
            <a:off x="10080682" y="7231917"/>
            <a:ext cx="8313030" cy="1805549"/>
            <a:chOff x="0" y="0"/>
            <a:chExt cx="11084040" cy="2407398"/>
          </a:xfrm>
        </p:grpSpPr>
        <p:sp>
          <p:nvSpPr>
            <p:cNvPr id="13" name="Freeform 13"/>
            <p:cNvSpPr/>
            <p:nvPr/>
          </p:nvSpPr>
          <p:spPr>
            <a:xfrm>
              <a:off x="0" y="0"/>
              <a:ext cx="11084040" cy="2407398"/>
            </a:xfrm>
            <a:custGeom>
              <a:avLst/>
              <a:gdLst/>
              <a:ahLst/>
              <a:cxnLst/>
              <a:rect l="l" t="t" r="r" b="b"/>
              <a:pathLst>
                <a:path w="11084040" h="2407398">
                  <a:moveTo>
                    <a:pt x="0" y="0"/>
                  </a:moveTo>
                  <a:lnTo>
                    <a:pt x="11084040" y="0"/>
                  </a:lnTo>
                  <a:lnTo>
                    <a:pt x="11084040" y="2407398"/>
                  </a:lnTo>
                  <a:lnTo>
                    <a:pt x="0" y="2407398"/>
                  </a:lnTo>
                  <a:close/>
                </a:path>
              </a:pathLst>
            </a:custGeom>
            <a:solidFill>
              <a:srgbClr val="000000">
                <a:alpha val="0"/>
              </a:srgbClr>
            </a:solidFill>
          </p:spPr>
        </p:sp>
        <p:sp>
          <p:nvSpPr>
            <p:cNvPr id="14" name="TextBox 14"/>
            <p:cNvSpPr txBox="1"/>
            <p:nvPr/>
          </p:nvSpPr>
          <p:spPr>
            <a:xfrm>
              <a:off x="0" y="-28575"/>
              <a:ext cx="11084040" cy="2435973"/>
            </a:xfrm>
            <a:prstGeom prst="rect">
              <a:avLst/>
            </a:prstGeom>
          </p:spPr>
          <p:txBody>
            <a:bodyPr lIns="0" tIns="0" rIns="0" bIns="0" rtlCol="0" anchor="t"/>
            <a:lstStyle/>
            <a:p>
              <a:pPr algn="ctr">
                <a:lnSpc>
                  <a:spcPts val="3780"/>
                </a:lnSpc>
              </a:pPr>
              <a:endParaRPr/>
            </a:p>
            <a:p>
              <a:pPr algn="l">
                <a:lnSpc>
                  <a:spcPts val="3780"/>
                </a:lnSpc>
              </a:pPr>
              <a:r>
                <a:rPr lang="en-US" sz="3500">
                  <a:solidFill>
                    <a:srgbClr val="000000"/>
                  </a:solidFill>
                  <a:latin typeface="Times New Roman"/>
                  <a:ea typeface="Times New Roman"/>
                  <a:cs typeface="Times New Roman"/>
                  <a:sym typeface="Times New Roman"/>
                </a:rPr>
                <a:t>Dheeraj Sharma - RA2211027010017</a:t>
              </a:r>
            </a:p>
            <a:p>
              <a:pPr algn="l">
                <a:lnSpc>
                  <a:spcPts val="3780"/>
                </a:lnSpc>
              </a:pPr>
              <a:r>
                <a:rPr lang="en-US" sz="3500">
                  <a:solidFill>
                    <a:srgbClr val="000000"/>
                  </a:solidFill>
                  <a:latin typeface="Times New Roman"/>
                  <a:ea typeface="Times New Roman"/>
                  <a:cs typeface="Times New Roman"/>
                  <a:sym typeface="Times New Roman"/>
                </a:rPr>
                <a:t>Saket Bishnu - RA2211027010059</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517332" y="5143500"/>
            <a:ext cx="15773400" cy="1988345"/>
            <a:chOff x="0" y="0"/>
            <a:chExt cx="21031200" cy="2651126"/>
          </a:xfrm>
        </p:grpSpPr>
        <p:sp>
          <p:nvSpPr>
            <p:cNvPr id="3" name="Freeform 3"/>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4" name="TextBox 4"/>
            <p:cNvSpPr txBox="1"/>
            <p:nvPr/>
          </p:nvSpPr>
          <p:spPr>
            <a:xfrm>
              <a:off x="0" y="-66675"/>
              <a:ext cx="21031200" cy="2717801"/>
            </a:xfrm>
            <a:prstGeom prst="rect">
              <a:avLst/>
            </a:prstGeom>
          </p:spPr>
          <p:txBody>
            <a:bodyPr lIns="0" tIns="0" rIns="0" bIns="0" rtlCol="0" anchor="ctr"/>
            <a:lstStyle/>
            <a:p>
              <a:pPr algn="ctr">
                <a:lnSpc>
                  <a:spcPts val="7128"/>
                </a:lnSpc>
              </a:pPr>
              <a:r>
                <a:rPr lang="en-US" sz="6600">
                  <a:solidFill>
                    <a:srgbClr val="000000"/>
                  </a:solidFill>
                  <a:latin typeface="Calibri (MS) Light"/>
                  <a:ea typeface="Calibri (MS) Light"/>
                  <a:cs typeface="Calibri (MS) Light"/>
                  <a:sym typeface="Calibri (MS) Light"/>
                </a:rPr>
                <a:t>Thank You</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7300" y="547688"/>
            <a:ext cx="15773400" cy="1988345"/>
            <a:chOff x="0" y="0"/>
            <a:chExt cx="21031200" cy="2651126"/>
          </a:xfrm>
        </p:grpSpPr>
        <p:sp>
          <p:nvSpPr>
            <p:cNvPr id="3" name="Freeform 3"/>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4" name="TextBox 4"/>
            <p:cNvSpPr txBox="1"/>
            <p:nvPr/>
          </p:nvSpPr>
          <p:spPr>
            <a:xfrm>
              <a:off x="0" y="-66675"/>
              <a:ext cx="21031200" cy="2717801"/>
            </a:xfrm>
            <a:prstGeom prst="rect">
              <a:avLst/>
            </a:prstGeom>
          </p:spPr>
          <p:txBody>
            <a:bodyPr lIns="0" tIns="0" rIns="0" bIns="0" rtlCol="0" anchor="ctr"/>
            <a:lstStyle/>
            <a:p>
              <a:pPr algn="ctr">
                <a:lnSpc>
                  <a:spcPts val="7128"/>
                </a:lnSpc>
              </a:pPr>
              <a:r>
                <a:rPr lang="en-US" sz="6600" b="1">
                  <a:solidFill>
                    <a:srgbClr val="000000"/>
                  </a:solidFill>
                  <a:latin typeface="Calibri (MS) Bold"/>
                  <a:ea typeface="Calibri (MS) Bold"/>
                  <a:cs typeface="Calibri (MS) Bold"/>
                  <a:sym typeface="Calibri (MS) Bold"/>
                </a:rPr>
                <a:t>Abstract</a:t>
              </a:r>
            </a:p>
          </p:txBody>
        </p:sp>
      </p:grpSp>
      <p:grpSp>
        <p:nvGrpSpPr>
          <p:cNvPr id="5" name="Group 5"/>
          <p:cNvGrpSpPr/>
          <p:nvPr/>
        </p:nvGrpSpPr>
        <p:grpSpPr>
          <a:xfrm>
            <a:off x="1257300" y="4042235"/>
            <a:ext cx="15572765" cy="2765155"/>
            <a:chOff x="0" y="0"/>
            <a:chExt cx="14930580" cy="2651126"/>
          </a:xfrm>
        </p:grpSpPr>
        <p:sp>
          <p:nvSpPr>
            <p:cNvPr id="6" name="Freeform 6"/>
            <p:cNvSpPr/>
            <p:nvPr/>
          </p:nvSpPr>
          <p:spPr>
            <a:xfrm>
              <a:off x="0" y="0"/>
              <a:ext cx="14930580" cy="2651126"/>
            </a:xfrm>
            <a:custGeom>
              <a:avLst/>
              <a:gdLst/>
              <a:ahLst/>
              <a:cxnLst/>
              <a:rect l="l" t="t" r="r" b="b"/>
              <a:pathLst>
                <a:path w="14930580" h="2651126">
                  <a:moveTo>
                    <a:pt x="0" y="0"/>
                  </a:moveTo>
                  <a:lnTo>
                    <a:pt x="14930580" y="0"/>
                  </a:lnTo>
                  <a:lnTo>
                    <a:pt x="14930580" y="2651126"/>
                  </a:lnTo>
                  <a:lnTo>
                    <a:pt x="0" y="2651126"/>
                  </a:lnTo>
                  <a:close/>
                </a:path>
              </a:pathLst>
            </a:custGeom>
            <a:solidFill>
              <a:srgbClr val="000000">
                <a:alpha val="0"/>
              </a:srgbClr>
            </a:solidFill>
          </p:spPr>
        </p:sp>
        <p:sp>
          <p:nvSpPr>
            <p:cNvPr id="7" name="TextBox 7"/>
            <p:cNvSpPr txBox="1"/>
            <p:nvPr/>
          </p:nvSpPr>
          <p:spPr>
            <a:xfrm>
              <a:off x="0" y="-28575"/>
              <a:ext cx="14930580" cy="2679701"/>
            </a:xfrm>
            <a:prstGeom prst="rect">
              <a:avLst/>
            </a:prstGeom>
          </p:spPr>
          <p:txBody>
            <a:bodyPr lIns="0" tIns="0" rIns="0" bIns="0" rtlCol="0" anchor="ctr"/>
            <a:lstStyle/>
            <a:p>
              <a:pPr algn="l">
                <a:lnSpc>
                  <a:spcPts val="2915"/>
                </a:lnSpc>
              </a:pPr>
              <a:r>
                <a:rPr lang="en-US" sz="2699">
                  <a:solidFill>
                    <a:srgbClr val="000000"/>
                  </a:solidFill>
                  <a:latin typeface="Calibri (MS)"/>
                  <a:ea typeface="Calibri (MS)"/>
                  <a:cs typeface="Calibri (MS)"/>
                  <a:sym typeface="Calibri (MS)"/>
                </a:rPr>
                <a:t>Fraudulent transactions are a major challenge in banking, causing financial losses and security risks. Traditional machine learning models struggle with complex fraud patterns. Our project combines Quantum Machine Learning (QML) with classical models like Random Forest and SVM to improve fraud detection accuracy. By using Quantum Kernel Methods (QKM), we aim to enhance anomaly detection in banking transactions.</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7300" y="547688"/>
            <a:ext cx="15773400" cy="1988345"/>
            <a:chOff x="0" y="0"/>
            <a:chExt cx="21031200" cy="2651126"/>
          </a:xfrm>
        </p:grpSpPr>
        <p:sp>
          <p:nvSpPr>
            <p:cNvPr id="3" name="Freeform 3"/>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4" name="TextBox 4"/>
            <p:cNvSpPr txBox="1"/>
            <p:nvPr/>
          </p:nvSpPr>
          <p:spPr>
            <a:xfrm>
              <a:off x="0" y="-66675"/>
              <a:ext cx="21031200" cy="2717801"/>
            </a:xfrm>
            <a:prstGeom prst="rect">
              <a:avLst/>
            </a:prstGeom>
          </p:spPr>
          <p:txBody>
            <a:bodyPr lIns="0" tIns="0" rIns="0" bIns="0" rtlCol="0" anchor="ctr"/>
            <a:lstStyle/>
            <a:p>
              <a:pPr algn="ctr">
                <a:lnSpc>
                  <a:spcPts val="7128"/>
                </a:lnSpc>
              </a:pPr>
              <a:r>
                <a:rPr lang="en-US" sz="6600" b="1">
                  <a:solidFill>
                    <a:srgbClr val="000000"/>
                  </a:solidFill>
                  <a:latin typeface="Calibri (MS) Bold"/>
                  <a:ea typeface="Calibri (MS) Bold"/>
                  <a:cs typeface="Calibri (MS) Bold"/>
                  <a:sym typeface="Calibri (MS) Bold"/>
                </a:rPr>
                <a:t>Introduction</a:t>
              </a:r>
            </a:p>
          </p:txBody>
        </p:sp>
      </p:grpSp>
      <p:grpSp>
        <p:nvGrpSpPr>
          <p:cNvPr id="5" name="Group 5"/>
          <p:cNvGrpSpPr/>
          <p:nvPr/>
        </p:nvGrpSpPr>
        <p:grpSpPr>
          <a:xfrm>
            <a:off x="1028700" y="3670987"/>
            <a:ext cx="16230600" cy="4620069"/>
            <a:chOff x="0" y="0"/>
            <a:chExt cx="18619848" cy="5300173"/>
          </a:xfrm>
        </p:grpSpPr>
        <p:sp>
          <p:nvSpPr>
            <p:cNvPr id="6" name="Freeform 6"/>
            <p:cNvSpPr/>
            <p:nvPr/>
          </p:nvSpPr>
          <p:spPr>
            <a:xfrm>
              <a:off x="0" y="0"/>
              <a:ext cx="18619848" cy="5300173"/>
            </a:xfrm>
            <a:custGeom>
              <a:avLst/>
              <a:gdLst/>
              <a:ahLst/>
              <a:cxnLst/>
              <a:rect l="l" t="t" r="r" b="b"/>
              <a:pathLst>
                <a:path w="18619848" h="5300173">
                  <a:moveTo>
                    <a:pt x="0" y="0"/>
                  </a:moveTo>
                  <a:lnTo>
                    <a:pt x="18619848" y="0"/>
                  </a:lnTo>
                  <a:lnTo>
                    <a:pt x="18619848" y="5300173"/>
                  </a:lnTo>
                  <a:lnTo>
                    <a:pt x="0" y="5300173"/>
                  </a:lnTo>
                  <a:close/>
                </a:path>
              </a:pathLst>
            </a:custGeom>
            <a:solidFill>
              <a:srgbClr val="000000">
                <a:alpha val="0"/>
              </a:srgbClr>
            </a:solidFill>
          </p:spPr>
        </p:sp>
        <p:sp>
          <p:nvSpPr>
            <p:cNvPr id="7" name="TextBox 7"/>
            <p:cNvSpPr txBox="1"/>
            <p:nvPr/>
          </p:nvSpPr>
          <p:spPr>
            <a:xfrm>
              <a:off x="0" y="-161925"/>
              <a:ext cx="18619848" cy="5462098"/>
            </a:xfrm>
            <a:prstGeom prst="rect">
              <a:avLst/>
            </a:prstGeom>
          </p:spPr>
          <p:txBody>
            <a:bodyPr lIns="0" tIns="0" rIns="0" bIns="0" rtlCol="0" anchor="ctr"/>
            <a:lstStyle/>
            <a:p>
              <a:pPr algn="just">
                <a:lnSpc>
                  <a:spcPts val="4311"/>
                </a:lnSpc>
              </a:pPr>
              <a:r>
                <a:rPr lang="en-US" sz="2799">
                  <a:solidFill>
                    <a:srgbClr val="000000"/>
                  </a:solidFill>
                  <a:latin typeface="Calibri (MS) Light"/>
                  <a:ea typeface="Calibri (MS) Light"/>
                  <a:cs typeface="Calibri (MS) Light"/>
                  <a:sym typeface="Calibri (MS) Light"/>
                </a:rPr>
                <a:t>With the rise in digital transactions, detecting fraudulent activities has become increasingly difficult. Traditional fraud detection models rely on pattern recognition, but they often fail to capture complex correlations in transaction data.</a:t>
              </a:r>
            </a:p>
            <a:p>
              <a:pPr algn="just">
                <a:lnSpc>
                  <a:spcPts val="2915"/>
                </a:lnSpc>
              </a:pPr>
              <a:endParaRPr lang="en-US" sz="2799">
                <a:solidFill>
                  <a:srgbClr val="000000"/>
                </a:solidFill>
                <a:latin typeface="Calibri (MS) Light"/>
                <a:ea typeface="Calibri (MS) Light"/>
                <a:cs typeface="Calibri (MS) Light"/>
                <a:sym typeface="Calibri (MS) Light"/>
              </a:endParaRPr>
            </a:p>
            <a:p>
              <a:pPr algn="just">
                <a:lnSpc>
                  <a:spcPts val="2915"/>
                </a:lnSpc>
              </a:pPr>
              <a:r>
                <a:rPr lang="en-US" sz="2699" b="1">
                  <a:solidFill>
                    <a:srgbClr val="000000"/>
                  </a:solidFill>
                  <a:latin typeface="Calibri (MS) Bold"/>
                  <a:ea typeface="Calibri (MS) Bold"/>
                  <a:cs typeface="Calibri (MS) Bold"/>
                  <a:sym typeface="Calibri (MS) Bold"/>
                </a:rPr>
                <a:t> Our research explores how Quantum Computing (QC) can boost fraud detection by:</a:t>
              </a:r>
            </a:p>
            <a:p>
              <a:pPr algn="just">
                <a:lnSpc>
                  <a:spcPts val="2915"/>
                </a:lnSpc>
              </a:pPr>
              <a:endParaRPr lang="en-US" sz="2699" b="1">
                <a:solidFill>
                  <a:srgbClr val="000000"/>
                </a:solidFill>
                <a:latin typeface="Calibri (MS) Bold"/>
                <a:ea typeface="Calibri (MS) Bold"/>
                <a:cs typeface="Calibri (MS) Bold"/>
                <a:sym typeface="Calibri (MS) Bold"/>
              </a:endParaRPr>
            </a:p>
            <a:p>
              <a:pPr marL="582924" lvl="1" indent="-291462" algn="just">
                <a:lnSpc>
                  <a:spcPts val="2915"/>
                </a:lnSpc>
                <a:buFont typeface="Arial"/>
                <a:buChar char="•"/>
              </a:pPr>
              <a:r>
                <a:rPr lang="en-US" sz="2699">
                  <a:solidFill>
                    <a:srgbClr val="000000"/>
                  </a:solidFill>
                  <a:latin typeface="Calibri (MS) Light"/>
                  <a:ea typeface="Calibri (MS) Light"/>
                  <a:cs typeface="Calibri (MS) Light"/>
                  <a:sym typeface="Calibri (MS) Light"/>
                </a:rPr>
                <a:t> Enhancing feature space representation using quantum kernel tricks</a:t>
              </a:r>
            </a:p>
            <a:p>
              <a:pPr algn="just">
                <a:lnSpc>
                  <a:spcPts val="2915"/>
                </a:lnSpc>
              </a:pPr>
              <a:endParaRPr lang="en-US" sz="2699">
                <a:solidFill>
                  <a:srgbClr val="000000"/>
                </a:solidFill>
                <a:latin typeface="Calibri (MS) Light"/>
                <a:ea typeface="Calibri (MS) Light"/>
                <a:cs typeface="Calibri (MS) Light"/>
                <a:sym typeface="Calibri (MS) Light"/>
              </a:endParaRPr>
            </a:p>
            <a:p>
              <a:pPr marL="582924" lvl="1" indent="-291462" algn="just">
                <a:lnSpc>
                  <a:spcPts val="2915"/>
                </a:lnSpc>
                <a:buFont typeface="Arial"/>
                <a:buChar char="•"/>
              </a:pPr>
              <a:r>
                <a:rPr lang="en-US" sz="2699">
                  <a:solidFill>
                    <a:srgbClr val="000000"/>
                  </a:solidFill>
                  <a:latin typeface="Calibri (MS) Light"/>
                  <a:ea typeface="Calibri (MS) Light"/>
                  <a:cs typeface="Calibri (MS) Light"/>
                  <a:sym typeface="Calibri (MS) Light"/>
                </a:rPr>
                <a:t> Improving computational efficiency for large-scale transaction datasets</a:t>
              </a:r>
            </a:p>
            <a:p>
              <a:pPr algn="just">
                <a:lnSpc>
                  <a:spcPts val="2915"/>
                </a:lnSpc>
              </a:pPr>
              <a:endParaRPr lang="en-US" sz="2699">
                <a:solidFill>
                  <a:srgbClr val="000000"/>
                </a:solidFill>
                <a:latin typeface="Calibri (MS) Light"/>
                <a:ea typeface="Calibri (MS) Light"/>
                <a:cs typeface="Calibri (MS) Light"/>
                <a:sym typeface="Calibri (MS) Light"/>
              </a:endParaRPr>
            </a:p>
            <a:p>
              <a:pPr marL="582924" lvl="1" indent="-291462" algn="just">
                <a:lnSpc>
                  <a:spcPts val="2915"/>
                </a:lnSpc>
                <a:buFont typeface="Arial"/>
                <a:buChar char="•"/>
              </a:pPr>
              <a:r>
                <a:rPr lang="en-US" sz="2699">
                  <a:solidFill>
                    <a:srgbClr val="000000"/>
                  </a:solidFill>
                  <a:latin typeface="Calibri (MS) Light"/>
                  <a:ea typeface="Calibri (MS) Light"/>
                  <a:cs typeface="Calibri (MS) Light"/>
                  <a:sym typeface="Calibri (MS) Light"/>
                </a:rPr>
                <a:t> Detecting complex fraud patterns more accurately</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7300" y="547688"/>
            <a:ext cx="15773400" cy="1988345"/>
            <a:chOff x="0" y="0"/>
            <a:chExt cx="21031200" cy="2651126"/>
          </a:xfrm>
        </p:grpSpPr>
        <p:sp>
          <p:nvSpPr>
            <p:cNvPr id="3" name="Freeform 3"/>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4" name="TextBox 4"/>
            <p:cNvSpPr txBox="1"/>
            <p:nvPr/>
          </p:nvSpPr>
          <p:spPr>
            <a:xfrm>
              <a:off x="0" y="-66675"/>
              <a:ext cx="21031200" cy="2717801"/>
            </a:xfrm>
            <a:prstGeom prst="rect">
              <a:avLst/>
            </a:prstGeom>
          </p:spPr>
          <p:txBody>
            <a:bodyPr lIns="0" tIns="0" rIns="0" bIns="0" rtlCol="0" anchor="ctr"/>
            <a:lstStyle/>
            <a:p>
              <a:pPr algn="ctr">
                <a:lnSpc>
                  <a:spcPts val="7128"/>
                </a:lnSpc>
              </a:pPr>
              <a:r>
                <a:rPr lang="en-US" sz="6600" b="1">
                  <a:solidFill>
                    <a:srgbClr val="000000"/>
                  </a:solidFill>
                  <a:latin typeface="Calibri (MS) Bold"/>
                  <a:ea typeface="Calibri (MS) Bold"/>
                  <a:cs typeface="Calibri (MS) Bold"/>
                  <a:sym typeface="Calibri (MS) Bold"/>
                </a:rPr>
                <a:t>Product Vision Statement</a:t>
              </a:r>
            </a:p>
          </p:txBody>
        </p:sp>
      </p:grpSp>
      <p:grpSp>
        <p:nvGrpSpPr>
          <p:cNvPr id="5" name="Group 5"/>
          <p:cNvGrpSpPr/>
          <p:nvPr/>
        </p:nvGrpSpPr>
        <p:grpSpPr>
          <a:xfrm>
            <a:off x="1702437" y="4258458"/>
            <a:ext cx="14883125" cy="2204224"/>
            <a:chOff x="0" y="0"/>
            <a:chExt cx="13711140" cy="2030651"/>
          </a:xfrm>
        </p:grpSpPr>
        <p:sp>
          <p:nvSpPr>
            <p:cNvPr id="6" name="Freeform 6"/>
            <p:cNvSpPr/>
            <p:nvPr/>
          </p:nvSpPr>
          <p:spPr>
            <a:xfrm>
              <a:off x="0" y="0"/>
              <a:ext cx="13711140" cy="2030651"/>
            </a:xfrm>
            <a:custGeom>
              <a:avLst/>
              <a:gdLst/>
              <a:ahLst/>
              <a:cxnLst/>
              <a:rect l="l" t="t" r="r" b="b"/>
              <a:pathLst>
                <a:path w="13711140" h="2030651">
                  <a:moveTo>
                    <a:pt x="0" y="0"/>
                  </a:moveTo>
                  <a:lnTo>
                    <a:pt x="13711140" y="0"/>
                  </a:lnTo>
                  <a:lnTo>
                    <a:pt x="13711140" y="2030651"/>
                  </a:lnTo>
                  <a:lnTo>
                    <a:pt x="0" y="2030651"/>
                  </a:lnTo>
                  <a:close/>
                </a:path>
              </a:pathLst>
            </a:custGeom>
            <a:solidFill>
              <a:srgbClr val="000000">
                <a:alpha val="0"/>
              </a:srgbClr>
            </a:solidFill>
          </p:spPr>
        </p:sp>
        <p:sp>
          <p:nvSpPr>
            <p:cNvPr id="7" name="TextBox 7"/>
            <p:cNvSpPr txBox="1"/>
            <p:nvPr/>
          </p:nvSpPr>
          <p:spPr>
            <a:xfrm>
              <a:off x="0" y="-28575"/>
              <a:ext cx="13711140" cy="2059226"/>
            </a:xfrm>
            <a:prstGeom prst="rect">
              <a:avLst/>
            </a:prstGeom>
          </p:spPr>
          <p:txBody>
            <a:bodyPr lIns="0" tIns="0" rIns="0" bIns="0" rtlCol="0" anchor="ctr"/>
            <a:lstStyle/>
            <a:p>
              <a:pPr algn="just">
                <a:lnSpc>
                  <a:spcPts val="3131"/>
                </a:lnSpc>
              </a:pPr>
              <a:r>
                <a:rPr lang="en-US" sz="2899">
                  <a:solidFill>
                    <a:srgbClr val="000000"/>
                  </a:solidFill>
                  <a:latin typeface="Calibri (MS) Light"/>
                  <a:ea typeface="Calibri (MS) Light"/>
                  <a:cs typeface="Calibri (MS) Light"/>
                  <a:sym typeface="Calibri (MS) Light"/>
                </a:rPr>
                <a:t>To develop a hybrid quantum-classical fraud detection model that significantly enhances fraud identification in banking transactions, ensuring security and efficiency in financial systems.</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7300" y="547688"/>
            <a:ext cx="15773400" cy="1988345"/>
            <a:chOff x="0" y="0"/>
            <a:chExt cx="21031200" cy="2651126"/>
          </a:xfrm>
        </p:grpSpPr>
        <p:sp>
          <p:nvSpPr>
            <p:cNvPr id="3" name="Freeform 3"/>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4" name="TextBox 4"/>
            <p:cNvSpPr txBox="1"/>
            <p:nvPr/>
          </p:nvSpPr>
          <p:spPr>
            <a:xfrm>
              <a:off x="0" y="-66675"/>
              <a:ext cx="21031200" cy="2717801"/>
            </a:xfrm>
            <a:prstGeom prst="rect">
              <a:avLst/>
            </a:prstGeom>
          </p:spPr>
          <p:txBody>
            <a:bodyPr lIns="0" tIns="0" rIns="0" bIns="0" rtlCol="0" anchor="ctr"/>
            <a:lstStyle/>
            <a:p>
              <a:pPr algn="ctr">
                <a:lnSpc>
                  <a:spcPts val="7128"/>
                </a:lnSpc>
              </a:pPr>
              <a:r>
                <a:rPr lang="en-US" sz="6600" b="1">
                  <a:solidFill>
                    <a:srgbClr val="000000"/>
                  </a:solidFill>
                  <a:latin typeface="Calibri (MS) Bold"/>
                  <a:ea typeface="Calibri (MS) Bold"/>
                  <a:cs typeface="Calibri (MS) Bold"/>
                  <a:sym typeface="Calibri (MS) Bold"/>
                </a:rPr>
                <a:t>Product Backlogs</a:t>
              </a:r>
            </a:p>
          </p:txBody>
        </p:sp>
      </p:grpSp>
      <p:sp>
        <p:nvSpPr>
          <p:cNvPr id="5" name="TextBox 5"/>
          <p:cNvSpPr txBox="1"/>
          <p:nvPr/>
        </p:nvSpPr>
        <p:spPr>
          <a:xfrm>
            <a:off x="725318" y="2650317"/>
            <a:ext cx="15507197" cy="6374033"/>
          </a:xfrm>
          <a:prstGeom prst="rect">
            <a:avLst/>
          </a:prstGeom>
        </p:spPr>
        <p:txBody>
          <a:bodyPr lIns="0" tIns="0" rIns="0" bIns="0" rtlCol="0" anchor="t">
            <a:spAutoFit/>
          </a:bodyPr>
          <a:lstStyle/>
          <a:p>
            <a:pPr algn="l">
              <a:lnSpc>
                <a:spcPts val="4178"/>
              </a:lnSpc>
              <a:spcBef>
                <a:spcPct val="0"/>
              </a:spcBef>
            </a:pPr>
            <a:r>
              <a:rPr lang="en-US" sz="3868" b="1">
                <a:solidFill>
                  <a:srgbClr val="000000"/>
                </a:solidFill>
                <a:latin typeface="Calibri (MS) Bold"/>
                <a:ea typeface="Calibri (MS) Bold"/>
                <a:cs typeface="Calibri (MS) Bold"/>
                <a:sym typeface="Calibri (MS) Bold"/>
              </a:rPr>
              <a:t> Product Backlogs (Features to be Developed)</a:t>
            </a:r>
          </a:p>
          <a:p>
            <a:pPr algn="l">
              <a:lnSpc>
                <a:spcPts val="4178"/>
              </a:lnSpc>
              <a:spcBef>
                <a:spcPct val="0"/>
              </a:spcBef>
            </a:pPr>
            <a:endParaRPr lang="en-US" sz="3868" b="1">
              <a:solidFill>
                <a:srgbClr val="000000"/>
              </a:solidFill>
              <a:latin typeface="Calibri (MS) Bold"/>
              <a:ea typeface="Calibri (MS) Bold"/>
              <a:cs typeface="Calibri (MS) Bold"/>
              <a:sym typeface="Calibri (MS) Bold"/>
            </a:endParaRPr>
          </a:p>
          <a:p>
            <a:pPr marL="835243" lvl="1" indent="-417622" algn="l">
              <a:lnSpc>
                <a:spcPts val="4178"/>
              </a:lnSpc>
              <a:buFont typeface="Arial"/>
              <a:buChar char="•"/>
            </a:pPr>
            <a:r>
              <a:rPr lang="en-US" sz="3868">
                <a:solidFill>
                  <a:srgbClr val="000000"/>
                </a:solidFill>
                <a:latin typeface="Calibri (MS) Light"/>
                <a:ea typeface="Calibri (MS) Light"/>
                <a:cs typeface="Calibri (MS) Light"/>
                <a:sym typeface="Calibri (MS) Light"/>
              </a:rPr>
              <a:t>Data Preprocessing – Handling imbalanced transaction data</a:t>
            </a:r>
          </a:p>
          <a:p>
            <a:pPr marL="835243" lvl="1" indent="-417622" algn="l">
              <a:lnSpc>
                <a:spcPts val="4178"/>
              </a:lnSpc>
              <a:buFont typeface="Arial"/>
              <a:buChar char="•"/>
            </a:pPr>
            <a:r>
              <a:rPr lang="en-US" sz="3868">
                <a:solidFill>
                  <a:srgbClr val="000000"/>
                </a:solidFill>
                <a:latin typeface="Calibri (MS) Light"/>
                <a:ea typeface="Calibri (MS) Light"/>
                <a:cs typeface="Calibri (MS) Light"/>
                <a:sym typeface="Calibri (MS) Light"/>
              </a:rPr>
              <a:t>Classical ML Model Implementation – Training and testing traditional models</a:t>
            </a:r>
          </a:p>
          <a:p>
            <a:pPr marL="835243" lvl="1" indent="-417622" algn="l">
              <a:lnSpc>
                <a:spcPts val="4178"/>
              </a:lnSpc>
              <a:buFont typeface="Arial"/>
              <a:buChar char="•"/>
            </a:pPr>
            <a:r>
              <a:rPr lang="en-US" sz="3868">
                <a:solidFill>
                  <a:srgbClr val="000000"/>
                </a:solidFill>
                <a:latin typeface="Calibri (MS) Light"/>
                <a:ea typeface="Calibri (MS) Light"/>
                <a:cs typeface="Calibri (MS) Light"/>
                <a:sym typeface="Calibri (MS) Light"/>
              </a:rPr>
              <a:t>Quantum Model Implementation – Using Quantum Kernel Methods with Qiskit</a:t>
            </a:r>
          </a:p>
          <a:p>
            <a:pPr marL="835243" lvl="1" indent="-417622" algn="l">
              <a:lnSpc>
                <a:spcPts val="4178"/>
              </a:lnSpc>
              <a:buFont typeface="Arial"/>
              <a:buChar char="•"/>
            </a:pPr>
            <a:r>
              <a:rPr lang="en-US" sz="3868">
                <a:solidFill>
                  <a:srgbClr val="000000"/>
                </a:solidFill>
                <a:latin typeface="Calibri (MS) Light"/>
                <a:ea typeface="Calibri (MS) Light"/>
                <a:cs typeface="Calibri (MS) Light"/>
                <a:sym typeface="Calibri (MS) Light"/>
              </a:rPr>
              <a:t>Performance Benchmarking – Comparing quantum-enhanced results with classical ML</a:t>
            </a:r>
          </a:p>
          <a:p>
            <a:pPr marL="835243" lvl="1" indent="-417622" algn="l">
              <a:lnSpc>
                <a:spcPts val="4178"/>
              </a:lnSpc>
              <a:buFont typeface="Arial"/>
              <a:buChar char="•"/>
            </a:pPr>
            <a:r>
              <a:rPr lang="en-US" sz="3868">
                <a:solidFill>
                  <a:srgbClr val="000000"/>
                </a:solidFill>
                <a:latin typeface="Calibri (MS) Light"/>
                <a:ea typeface="Calibri (MS) Light"/>
                <a:cs typeface="Calibri (MS) Light"/>
                <a:sym typeface="Calibri (MS) Light"/>
              </a:rPr>
              <a:t>System Optimization – Reducing computational costs and improving model efficiency</a:t>
            </a:r>
          </a:p>
          <a:p>
            <a:pPr algn="l">
              <a:lnSpc>
                <a:spcPts val="4178"/>
              </a:lnSpc>
            </a:pPr>
            <a:endParaRPr lang="en-US" sz="3868">
              <a:solidFill>
                <a:srgbClr val="000000"/>
              </a:solidFill>
              <a:latin typeface="Calibri (MS) Light"/>
              <a:ea typeface="Calibri (MS) Light"/>
              <a:cs typeface="Calibri (MS) Light"/>
              <a:sym typeface="Calibri (M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66800" y="-190500"/>
            <a:ext cx="15773400" cy="1524000"/>
            <a:chOff x="0" y="0"/>
            <a:chExt cx="21031200" cy="2651126"/>
          </a:xfrm>
        </p:grpSpPr>
        <p:sp>
          <p:nvSpPr>
            <p:cNvPr id="3" name="Freeform 3"/>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4" name="TextBox 4"/>
            <p:cNvSpPr txBox="1"/>
            <p:nvPr/>
          </p:nvSpPr>
          <p:spPr>
            <a:xfrm>
              <a:off x="0" y="-66675"/>
              <a:ext cx="21031200" cy="2717801"/>
            </a:xfrm>
            <a:prstGeom prst="rect">
              <a:avLst/>
            </a:prstGeom>
          </p:spPr>
          <p:txBody>
            <a:bodyPr lIns="0" tIns="0" rIns="0" bIns="0" rtlCol="0" anchor="ctr"/>
            <a:lstStyle/>
            <a:p>
              <a:pPr algn="ctr">
                <a:lnSpc>
                  <a:spcPts val="6415"/>
                </a:lnSpc>
              </a:pPr>
              <a:r>
                <a:rPr lang="en-US" sz="5940" b="1" dirty="0">
                  <a:solidFill>
                    <a:srgbClr val="000000"/>
                  </a:solidFill>
                  <a:latin typeface="Calibri (MS) Bold"/>
                  <a:ea typeface="Calibri (MS) Bold"/>
                  <a:cs typeface="Calibri (MS) Bold"/>
                  <a:sym typeface="Calibri (MS) Bold"/>
                </a:rPr>
                <a:t>System Architecture Diagram</a:t>
              </a:r>
            </a:p>
          </p:txBody>
        </p:sp>
      </p:grpSp>
      <p:pic>
        <p:nvPicPr>
          <p:cNvPr id="7" name="Picture 6">
            <a:extLst>
              <a:ext uri="{FF2B5EF4-FFF2-40B4-BE49-F238E27FC236}">
                <a16:creationId xmlns:a16="http://schemas.microsoft.com/office/drawing/2014/main" id="{885672E1-086D-35D4-96C1-7AFD33F53E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599" y="2124074"/>
            <a:ext cx="16558957" cy="72104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7300" y="547688"/>
            <a:ext cx="15773400" cy="1988345"/>
            <a:chOff x="0" y="0"/>
            <a:chExt cx="21031200" cy="2651126"/>
          </a:xfrm>
        </p:grpSpPr>
        <p:sp>
          <p:nvSpPr>
            <p:cNvPr id="3" name="Freeform 3"/>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4" name="TextBox 4"/>
            <p:cNvSpPr txBox="1"/>
            <p:nvPr/>
          </p:nvSpPr>
          <p:spPr>
            <a:xfrm>
              <a:off x="0" y="-66675"/>
              <a:ext cx="21031200" cy="2717801"/>
            </a:xfrm>
            <a:prstGeom prst="rect">
              <a:avLst/>
            </a:prstGeom>
          </p:spPr>
          <p:txBody>
            <a:bodyPr lIns="0" tIns="0" rIns="0" bIns="0" rtlCol="0" anchor="ctr"/>
            <a:lstStyle/>
            <a:p>
              <a:pPr algn="ctr">
                <a:lnSpc>
                  <a:spcPts val="7128"/>
                </a:lnSpc>
              </a:pPr>
              <a:r>
                <a:rPr lang="en-US" sz="6600" b="1">
                  <a:solidFill>
                    <a:srgbClr val="000000"/>
                  </a:solidFill>
                  <a:latin typeface="Calibri (MS) Bold"/>
                  <a:ea typeface="Calibri (MS) Bold"/>
                  <a:cs typeface="Calibri (MS) Bold"/>
                  <a:sym typeface="Calibri (MS) Bold"/>
                </a:rPr>
                <a:t>Project SDG</a:t>
              </a:r>
            </a:p>
          </p:txBody>
        </p:sp>
      </p:grpSp>
      <p:grpSp>
        <p:nvGrpSpPr>
          <p:cNvPr id="5" name="Group 5"/>
          <p:cNvGrpSpPr/>
          <p:nvPr/>
        </p:nvGrpSpPr>
        <p:grpSpPr>
          <a:xfrm>
            <a:off x="1666775" y="3623901"/>
            <a:ext cx="14612651" cy="2910053"/>
            <a:chOff x="0" y="0"/>
            <a:chExt cx="16217105" cy="3229574"/>
          </a:xfrm>
        </p:grpSpPr>
        <p:sp>
          <p:nvSpPr>
            <p:cNvPr id="6" name="Freeform 6"/>
            <p:cNvSpPr/>
            <p:nvPr/>
          </p:nvSpPr>
          <p:spPr>
            <a:xfrm>
              <a:off x="0" y="0"/>
              <a:ext cx="16217105" cy="3229574"/>
            </a:xfrm>
            <a:custGeom>
              <a:avLst/>
              <a:gdLst/>
              <a:ahLst/>
              <a:cxnLst/>
              <a:rect l="l" t="t" r="r" b="b"/>
              <a:pathLst>
                <a:path w="16217105" h="3229574">
                  <a:moveTo>
                    <a:pt x="0" y="0"/>
                  </a:moveTo>
                  <a:lnTo>
                    <a:pt x="16217105" y="0"/>
                  </a:lnTo>
                  <a:lnTo>
                    <a:pt x="16217105" y="3229574"/>
                  </a:lnTo>
                  <a:lnTo>
                    <a:pt x="0" y="3229574"/>
                  </a:lnTo>
                  <a:close/>
                </a:path>
              </a:pathLst>
            </a:custGeom>
            <a:solidFill>
              <a:srgbClr val="000000">
                <a:alpha val="0"/>
              </a:srgbClr>
            </a:solidFill>
          </p:spPr>
        </p:sp>
        <p:sp>
          <p:nvSpPr>
            <p:cNvPr id="7" name="TextBox 7"/>
            <p:cNvSpPr txBox="1"/>
            <p:nvPr/>
          </p:nvSpPr>
          <p:spPr>
            <a:xfrm>
              <a:off x="0" y="-114300"/>
              <a:ext cx="16217105" cy="3343874"/>
            </a:xfrm>
            <a:prstGeom prst="rect">
              <a:avLst/>
            </a:prstGeom>
          </p:spPr>
          <p:txBody>
            <a:bodyPr lIns="0" tIns="0" rIns="0" bIns="0" rtlCol="0" anchor="ctr"/>
            <a:lstStyle/>
            <a:p>
              <a:pPr algn="l">
                <a:lnSpc>
                  <a:spcPts val="4487"/>
                </a:lnSpc>
              </a:pPr>
              <a:r>
                <a:rPr lang="en-US" sz="3299" b="1">
                  <a:solidFill>
                    <a:srgbClr val="000000"/>
                  </a:solidFill>
                  <a:latin typeface="Calibri (MS) Bold"/>
                  <a:ea typeface="Calibri (MS) Bold"/>
                  <a:cs typeface="Calibri (MS) Bold"/>
                  <a:sym typeface="Calibri (MS) Bold"/>
                </a:rPr>
                <a:t>This project aligns with:</a:t>
              </a:r>
            </a:p>
            <a:p>
              <a:pPr marL="712467" lvl="1" indent="-356233" algn="l">
                <a:lnSpc>
                  <a:spcPts val="4487"/>
                </a:lnSpc>
                <a:buFont typeface="Arial"/>
                <a:buChar char="•"/>
              </a:pPr>
              <a:r>
                <a:rPr lang="en-US" sz="3299">
                  <a:solidFill>
                    <a:srgbClr val="000000"/>
                  </a:solidFill>
                  <a:latin typeface="Calibri (MS) Light"/>
                  <a:ea typeface="Calibri (MS) Light"/>
                  <a:cs typeface="Calibri (MS) Light"/>
                  <a:sym typeface="Calibri (MS) Light"/>
                </a:rPr>
                <a:t> SDG 9: Industry, Innovation, and Infrastructure – By integrating Quantum Computing into fraud detection</a:t>
              </a:r>
            </a:p>
            <a:p>
              <a:pPr marL="712467" lvl="1" indent="-356233" algn="l">
                <a:lnSpc>
                  <a:spcPts val="4487"/>
                </a:lnSpc>
                <a:buFont typeface="Arial"/>
                <a:buChar char="•"/>
              </a:pPr>
              <a:r>
                <a:rPr lang="en-US" sz="3299">
                  <a:solidFill>
                    <a:srgbClr val="000000"/>
                  </a:solidFill>
                  <a:latin typeface="Calibri (MS) Light"/>
                  <a:ea typeface="Calibri (MS) Light"/>
                  <a:cs typeface="Calibri (MS) Light"/>
                  <a:sym typeface="Calibri (MS) Light"/>
                </a:rPr>
                <a:t> SDG 16: Peace, Justice, and Strong Institutions – By enhancing security and reducing financial</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57300" y="345371"/>
            <a:ext cx="15773400" cy="1988345"/>
            <a:chOff x="0" y="0"/>
            <a:chExt cx="21031200" cy="2651126"/>
          </a:xfrm>
        </p:grpSpPr>
        <p:sp>
          <p:nvSpPr>
            <p:cNvPr id="3" name="Freeform 3"/>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solidFill>
              <a:srgbClr val="000000">
                <a:alpha val="0"/>
              </a:srgbClr>
            </a:solidFill>
          </p:spPr>
        </p:sp>
        <p:sp>
          <p:nvSpPr>
            <p:cNvPr id="4" name="TextBox 4"/>
            <p:cNvSpPr txBox="1"/>
            <p:nvPr/>
          </p:nvSpPr>
          <p:spPr>
            <a:xfrm>
              <a:off x="0" y="-66675"/>
              <a:ext cx="21031200" cy="2717801"/>
            </a:xfrm>
            <a:prstGeom prst="rect">
              <a:avLst/>
            </a:prstGeom>
          </p:spPr>
          <p:txBody>
            <a:bodyPr lIns="0" tIns="0" rIns="0" bIns="0" rtlCol="0" anchor="ctr"/>
            <a:lstStyle/>
            <a:p>
              <a:pPr algn="ctr">
                <a:lnSpc>
                  <a:spcPts val="7128"/>
                </a:lnSpc>
              </a:pPr>
              <a:r>
                <a:rPr lang="en-US" sz="6600" b="1">
                  <a:solidFill>
                    <a:srgbClr val="000000"/>
                  </a:solidFill>
                  <a:latin typeface="Calibri (MS) Bold"/>
                  <a:ea typeface="Calibri (MS) Bold"/>
                  <a:cs typeface="Calibri (MS) Bold"/>
                  <a:sym typeface="Calibri (MS) Bold"/>
                </a:rPr>
                <a:t>Product Roadmap/ Release Plan</a:t>
              </a:r>
            </a:p>
          </p:txBody>
        </p:sp>
      </p:grpSp>
      <p:sp>
        <p:nvSpPr>
          <p:cNvPr id="5" name="Freeform 5"/>
          <p:cNvSpPr/>
          <p:nvPr/>
        </p:nvSpPr>
        <p:spPr>
          <a:xfrm>
            <a:off x="905234" y="5999602"/>
            <a:ext cx="16126070" cy="4051675"/>
          </a:xfrm>
          <a:custGeom>
            <a:avLst/>
            <a:gdLst/>
            <a:ahLst/>
            <a:cxnLst/>
            <a:rect l="l" t="t" r="r" b="b"/>
            <a:pathLst>
              <a:path w="16126070" h="4051675">
                <a:moveTo>
                  <a:pt x="0" y="0"/>
                </a:moveTo>
                <a:lnTo>
                  <a:pt x="16126070" y="0"/>
                </a:lnTo>
                <a:lnTo>
                  <a:pt x="16126070" y="4051675"/>
                </a:lnTo>
                <a:lnTo>
                  <a:pt x="0" y="4051675"/>
                </a:lnTo>
                <a:lnTo>
                  <a:pt x="0" y="0"/>
                </a:lnTo>
                <a:close/>
              </a:path>
            </a:pathLst>
          </a:custGeom>
          <a:blipFill>
            <a:blip r:embed="rId2"/>
            <a:stretch>
              <a:fillRect/>
            </a:stretch>
          </a:blipFill>
        </p:spPr>
      </p:sp>
      <p:grpSp>
        <p:nvGrpSpPr>
          <p:cNvPr id="6" name="Group 6"/>
          <p:cNvGrpSpPr/>
          <p:nvPr/>
        </p:nvGrpSpPr>
        <p:grpSpPr>
          <a:xfrm>
            <a:off x="1464459" y="3064031"/>
            <a:ext cx="7503810" cy="2497421"/>
            <a:chOff x="0" y="0"/>
            <a:chExt cx="8580955" cy="2855916"/>
          </a:xfrm>
        </p:grpSpPr>
        <p:sp>
          <p:nvSpPr>
            <p:cNvPr id="7" name="Freeform 7"/>
            <p:cNvSpPr/>
            <p:nvPr/>
          </p:nvSpPr>
          <p:spPr>
            <a:xfrm>
              <a:off x="0" y="0"/>
              <a:ext cx="8580955" cy="2855916"/>
            </a:xfrm>
            <a:custGeom>
              <a:avLst/>
              <a:gdLst/>
              <a:ahLst/>
              <a:cxnLst/>
              <a:rect l="l" t="t" r="r" b="b"/>
              <a:pathLst>
                <a:path w="8580955" h="2855916">
                  <a:moveTo>
                    <a:pt x="0" y="0"/>
                  </a:moveTo>
                  <a:lnTo>
                    <a:pt x="8580955" y="0"/>
                  </a:lnTo>
                  <a:lnTo>
                    <a:pt x="8580955" y="2855916"/>
                  </a:lnTo>
                  <a:lnTo>
                    <a:pt x="0" y="2855916"/>
                  </a:lnTo>
                  <a:close/>
                </a:path>
              </a:pathLst>
            </a:custGeom>
            <a:solidFill>
              <a:srgbClr val="000000">
                <a:alpha val="0"/>
              </a:srgbClr>
            </a:solidFill>
          </p:spPr>
        </p:sp>
        <p:sp>
          <p:nvSpPr>
            <p:cNvPr id="8" name="TextBox 8"/>
            <p:cNvSpPr txBox="1"/>
            <p:nvPr/>
          </p:nvSpPr>
          <p:spPr>
            <a:xfrm>
              <a:off x="0" y="-19050"/>
              <a:ext cx="8580955" cy="2874966"/>
            </a:xfrm>
            <a:prstGeom prst="rect">
              <a:avLst/>
            </a:prstGeom>
          </p:spPr>
          <p:txBody>
            <a:bodyPr lIns="0" tIns="0" rIns="0" bIns="0" rtlCol="0" anchor="ctr"/>
            <a:lstStyle/>
            <a:p>
              <a:pPr algn="l">
                <a:lnSpc>
                  <a:spcPts val="1944"/>
                </a:lnSpc>
              </a:pPr>
              <a:r>
                <a:rPr lang="en-US" sz="1800" b="1">
                  <a:solidFill>
                    <a:srgbClr val="000000"/>
                  </a:solidFill>
                  <a:latin typeface="Calibri (MS) Bold"/>
                  <a:ea typeface="Calibri (MS) Bold"/>
                  <a:cs typeface="Calibri (MS) Bold"/>
                  <a:sym typeface="Calibri (MS) Bold"/>
                </a:rPr>
                <a:t>Week 1 (Review 1 - Completed)</a:t>
              </a:r>
            </a:p>
            <a:p>
              <a:pPr marL="388620" lvl="1" indent="-194310" algn="l">
                <a:lnSpc>
                  <a:spcPts val="1944"/>
                </a:lnSpc>
                <a:buFont typeface="Arial"/>
                <a:buChar char="•"/>
              </a:pPr>
              <a:r>
                <a:rPr lang="en-US" sz="1800">
                  <a:solidFill>
                    <a:srgbClr val="000000"/>
                  </a:solidFill>
                  <a:latin typeface="Calibri (MS) Light"/>
                  <a:ea typeface="Calibri (MS) Light"/>
                  <a:cs typeface="Calibri (MS) Light"/>
                  <a:sym typeface="Calibri (MS) Light"/>
                </a:rPr>
                <a:t>Project title finalization</a:t>
              </a:r>
            </a:p>
            <a:p>
              <a:pPr marL="388620" lvl="1" indent="-194310" algn="l">
                <a:lnSpc>
                  <a:spcPts val="1944"/>
                </a:lnSpc>
                <a:buFont typeface="Arial"/>
                <a:buChar char="•"/>
              </a:pPr>
              <a:r>
                <a:rPr lang="en-US" sz="1800">
                  <a:solidFill>
                    <a:srgbClr val="000000"/>
                  </a:solidFill>
                  <a:latin typeface="Calibri (MS) Light"/>
                  <a:ea typeface="Calibri (MS) Light"/>
                  <a:cs typeface="Calibri (MS) Light"/>
                  <a:sym typeface="Calibri (MS) Light"/>
                </a:rPr>
                <a:t>Research on existing fraud detection methods</a:t>
              </a:r>
            </a:p>
            <a:p>
              <a:pPr marL="388620" lvl="1" indent="-194310" algn="l">
                <a:lnSpc>
                  <a:spcPts val="1944"/>
                </a:lnSpc>
                <a:buFont typeface="Arial"/>
                <a:buChar char="•"/>
              </a:pPr>
              <a:r>
                <a:rPr lang="en-US" sz="1800">
                  <a:solidFill>
                    <a:srgbClr val="000000"/>
                  </a:solidFill>
                  <a:latin typeface="Calibri (MS) Light"/>
                  <a:ea typeface="Calibri (MS) Light"/>
                  <a:cs typeface="Calibri (MS) Light"/>
                  <a:sym typeface="Calibri (MS) Light"/>
                </a:rPr>
                <a:t>Initial dataset collection</a:t>
              </a:r>
            </a:p>
            <a:p>
              <a:pPr algn="l">
                <a:lnSpc>
                  <a:spcPts val="1944"/>
                </a:lnSpc>
              </a:pPr>
              <a:endParaRPr lang="en-US" sz="1800">
                <a:solidFill>
                  <a:srgbClr val="000000"/>
                </a:solidFill>
                <a:latin typeface="Calibri (MS) Light"/>
                <a:ea typeface="Calibri (MS) Light"/>
                <a:cs typeface="Calibri (MS) Light"/>
                <a:sym typeface="Calibri (MS) Light"/>
              </a:endParaRPr>
            </a:p>
            <a:p>
              <a:pPr algn="l">
                <a:lnSpc>
                  <a:spcPts val="1944"/>
                </a:lnSpc>
              </a:pPr>
              <a:r>
                <a:rPr lang="en-US" sz="1800" b="1">
                  <a:solidFill>
                    <a:srgbClr val="000000"/>
                  </a:solidFill>
                  <a:latin typeface="Calibri (MS) Bold"/>
                  <a:ea typeface="Calibri (MS) Bold"/>
                  <a:cs typeface="Calibri (MS) Bold"/>
                  <a:sym typeface="Calibri (MS) Bold"/>
                </a:rPr>
                <a:t>Week 2-3 (Review 2)</a:t>
              </a:r>
            </a:p>
            <a:p>
              <a:pPr marL="388620" lvl="1" indent="-194310" algn="l">
                <a:lnSpc>
                  <a:spcPts val="1944"/>
                </a:lnSpc>
                <a:buFont typeface="Arial"/>
                <a:buChar char="•"/>
              </a:pPr>
              <a:r>
                <a:rPr lang="en-US" sz="1800">
                  <a:solidFill>
                    <a:srgbClr val="000000"/>
                  </a:solidFill>
                  <a:latin typeface="Calibri (MS) Light"/>
                  <a:ea typeface="Calibri (MS) Light"/>
                  <a:cs typeface="Calibri (MS) Light"/>
                  <a:sym typeface="Calibri (MS) Light"/>
                </a:rPr>
                <a:t>Data preprocessing and feature engineering</a:t>
              </a:r>
            </a:p>
            <a:p>
              <a:pPr marL="388620" lvl="1" indent="-194310" algn="l">
                <a:lnSpc>
                  <a:spcPts val="1944"/>
                </a:lnSpc>
                <a:buFont typeface="Arial"/>
                <a:buChar char="•"/>
              </a:pPr>
              <a:r>
                <a:rPr lang="en-US" sz="1800">
                  <a:solidFill>
                    <a:srgbClr val="000000"/>
                  </a:solidFill>
                  <a:latin typeface="Calibri (MS) Light"/>
                  <a:ea typeface="Calibri (MS) Light"/>
                  <a:cs typeface="Calibri (MS) Light"/>
                  <a:sym typeface="Calibri (MS) Light"/>
                </a:rPr>
                <a:t> Implement classical models (Random Forest, SVM, Logistic Regression)</a:t>
              </a:r>
            </a:p>
            <a:p>
              <a:pPr marL="388620" lvl="1" indent="-194310" algn="l">
                <a:lnSpc>
                  <a:spcPts val="1944"/>
                </a:lnSpc>
                <a:buFont typeface="Arial"/>
                <a:buChar char="•"/>
              </a:pPr>
              <a:r>
                <a:rPr lang="en-US" sz="1800">
                  <a:solidFill>
                    <a:srgbClr val="000000"/>
                  </a:solidFill>
                  <a:latin typeface="Calibri (MS) Light"/>
                  <a:ea typeface="Calibri (MS) Light"/>
                  <a:cs typeface="Calibri (MS) Light"/>
                  <a:sym typeface="Calibri (MS) Light"/>
                </a:rPr>
                <a:t> Baseline performance evaluation</a:t>
              </a:r>
            </a:p>
            <a:p>
              <a:pPr algn="l">
                <a:lnSpc>
                  <a:spcPts val="1944"/>
                </a:lnSpc>
              </a:pPr>
              <a:endParaRPr lang="en-US" sz="1800">
                <a:solidFill>
                  <a:srgbClr val="000000"/>
                </a:solidFill>
                <a:latin typeface="Calibri (MS) Light"/>
                <a:ea typeface="Calibri (MS) Light"/>
                <a:cs typeface="Calibri (MS) Light"/>
                <a:sym typeface="Calibri (MS) Light"/>
              </a:endParaRPr>
            </a:p>
          </p:txBody>
        </p:sp>
      </p:grpSp>
      <p:grpSp>
        <p:nvGrpSpPr>
          <p:cNvPr id="9" name="Group 9"/>
          <p:cNvGrpSpPr/>
          <p:nvPr/>
        </p:nvGrpSpPr>
        <p:grpSpPr>
          <a:xfrm>
            <a:off x="9431524" y="2771239"/>
            <a:ext cx="7827776" cy="2790213"/>
            <a:chOff x="0" y="0"/>
            <a:chExt cx="8580955" cy="3058684"/>
          </a:xfrm>
        </p:grpSpPr>
        <p:sp>
          <p:nvSpPr>
            <p:cNvPr id="10" name="Freeform 10"/>
            <p:cNvSpPr/>
            <p:nvPr/>
          </p:nvSpPr>
          <p:spPr>
            <a:xfrm>
              <a:off x="0" y="0"/>
              <a:ext cx="8580955" cy="3058684"/>
            </a:xfrm>
            <a:custGeom>
              <a:avLst/>
              <a:gdLst/>
              <a:ahLst/>
              <a:cxnLst/>
              <a:rect l="l" t="t" r="r" b="b"/>
              <a:pathLst>
                <a:path w="8580955" h="3058684">
                  <a:moveTo>
                    <a:pt x="0" y="0"/>
                  </a:moveTo>
                  <a:lnTo>
                    <a:pt x="8580955" y="0"/>
                  </a:lnTo>
                  <a:lnTo>
                    <a:pt x="8580955" y="3058684"/>
                  </a:lnTo>
                  <a:lnTo>
                    <a:pt x="0" y="3058684"/>
                  </a:lnTo>
                  <a:close/>
                </a:path>
              </a:pathLst>
            </a:custGeom>
            <a:solidFill>
              <a:srgbClr val="000000">
                <a:alpha val="0"/>
              </a:srgbClr>
            </a:solidFill>
          </p:spPr>
        </p:sp>
        <p:sp>
          <p:nvSpPr>
            <p:cNvPr id="11" name="TextBox 11"/>
            <p:cNvSpPr txBox="1"/>
            <p:nvPr/>
          </p:nvSpPr>
          <p:spPr>
            <a:xfrm>
              <a:off x="0" y="-19050"/>
              <a:ext cx="8580955" cy="3077734"/>
            </a:xfrm>
            <a:prstGeom prst="rect">
              <a:avLst/>
            </a:prstGeom>
          </p:spPr>
          <p:txBody>
            <a:bodyPr lIns="0" tIns="0" rIns="0" bIns="0" rtlCol="0" anchor="ctr"/>
            <a:lstStyle/>
            <a:p>
              <a:pPr algn="l">
                <a:lnSpc>
                  <a:spcPts val="1943"/>
                </a:lnSpc>
              </a:pPr>
              <a:endParaRPr/>
            </a:p>
            <a:p>
              <a:pPr algn="l">
                <a:lnSpc>
                  <a:spcPts val="1943"/>
                </a:lnSpc>
              </a:pPr>
              <a:r>
                <a:rPr lang="en-US" sz="1799" b="1">
                  <a:solidFill>
                    <a:srgbClr val="000000"/>
                  </a:solidFill>
                  <a:latin typeface="Calibri (MS) Bold"/>
                  <a:ea typeface="Calibri (MS) Bold"/>
                  <a:cs typeface="Calibri (MS) Bold"/>
                  <a:sym typeface="Calibri (MS) Bold"/>
                </a:rPr>
                <a:t>Week 4-5 (Review 3)</a:t>
              </a:r>
            </a:p>
            <a:p>
              <a:pPr marL="388618" lvl="1" indent="-194309" algn="l">
                <a:lnSpc>
                  <a:spcPts val="1943"/>
                </a:lnSpc>
                <a:buFont typeface="Arial"/>
                <a:buChar char="•"/>
              </a:pPr>
              <a:r>
                <a:rPr lang="en-US" sz="1799">
                  <a:solidFill>
                    <a:srgbClr val="000000"/>
                  </a:solidFill>
                  <a:latin typeface="Calibri (MS) Light"/>
                  <a:ea typeface="Calibri (MS) Light"/>
                  <a:cs typeface="Calibri (MS) Light"/>
                  <a:sym typeface="Calibri (MS) Light"/>
                </a:rPr>
                <a:t>Implement Quantum Kernel Methods (QKM)</a:t>
              </a:r>
            </a:p>
            <a:p>
              <a:pPr marL="388618" lvl="1" indent="-194309" algn="l">
                <a:lnSpc>
                  <a:spcPts val="1943"/>
                </a:lnSpc>
                <a:buFont typeface="Arial"/>
                <a:buChar char="•"/>
              </a:pPr>
              <a:r>
                <a:rPr lang="en-US" sz="1799">
                  <a:solidFill>
                    <a:srgbClr val="000000"/>
                  </a:solidFill>
                  <a:latin typeface="Calibri (MS) Light"/>
                  <a:ea typeface="Calibri (MS) Light"/>
                  <a:cs typeface="Calibri (MS) Light"/>
                  <a:sym typeface="Calibri (MS) Light"/>
                </a:rPr>
                <a:t>Combine classical and quantum models</a:t>
              </a:r>
            </a:p>
            <a:p>
              <a:pPr marL="388618" lvl="1" indent="-194309" algn="l">
                <a:lnSpc>
                  <a:spcPts val="1943"/>
                </a:lnSpc>
                <a:buFont typeface="Arial"/>
                <a:buChar char="•"/>
              </a:pPr>
              <a:r>
                <a:rPr lang="en-US" sz="1799">
                  <a:solidFill>
                    <a:srgbClr val="000000"/>
                  </a:solidFill>
                  <a:latin typeface="Calibri (MS) Light"/>
                  <a:ea typeface="Calibri (MS) Light"/>
                  <a:cs typeface="Calibri (MS) Light"/>
                  <a:sym typeface="Calibri (MS) Light"/>
                </a:rPr>
                <a:t>Optimize the hybrid model</a:t>
              </a:r>
            </a:p>
            <a:p>
              <a:pPr algn="l">
                <a:lnSpc>
                  <a:spcPts val="1943"/>
                </a:lnSpc>
              </a:pPr>
              <a:endParaRPr lang="en-US" sz="1799">
                <a:solidFill>
                  <a:srgbClr val="000000"/>
                </a:solidFill>
                <a:latin typeface="Calibri (MS) Light"/>
                <a:ea typeface="Calibri (MS) Light"/>
                <a:cs typeface="Calibri (MS) Light"/>
                <a:sym typeface="Calibri (MS) Light"/>
              </a:endParaRPr>
            </a:p>
            <a:p>
              <a:pPr algn="l">
                <a:lnSpc>
                  <a:spcPts val="1943"/>
                </a:lnSpc>
              </a:pPr>
              <a:r>
                <a:rPr lang="en-US" sz="1799" b="1">
                  <a:solidFill>
                    <a:srgbClr val="000000"/>
                  </a:solidFill>
                  <a:latin typeface="Calibri (MS) Bold"/>
                  <a:ea typeface="Calibri (MS) Bold"/>
                  <a:cs typeface="Calibri (MS) Bold"/>
                  <a:sym typeface="Calibri (MS) Bold"/>
                </a:rPr>
                <a:t>Week 6-7 (Review 4 - Final Review)</a:t>
              </a:r>
            </a:p>
            <a:p>
              <a:pPr marL="388618" lvl="1" indent="-194309" algn="l">
                <a:lnSpc>
                  <a:spcPts val="1943"/>
                </a:lnSpc>
                <a:buFont typeface="Arial"/>
                <a:buChar char="•"/>
              </a:pPr>
              <a:r>
                <a:rPr lang="en-US" sz="1799">
                  <a:solidFill>
                    <a:srgbClr val="000000"/>
                  </a:solidFill>
                  <a:latin typeface="Calibri (MS) Light"/>
                  <a:ea typeface="Calibri (MS) Light"/>
                  <a:cs typeface="Calibri (MS) Light"/>
                  <a:sym typeface="Calibri (MS) Light"/>
                </a:rPr>
                <a:t>Model validation and fine-tuning</a:t>
              </a:r>
            </a:p>
            <a:p>
              <a:pPr marL="388618" lvl="1" indent="-194309" algn="l">
                <a:lnSpc>
                  <a:spcPts val="1943"/>
                </a:lnSpc>
                <a:buFont typeface="Arial"/>
                <a:buChar char="•"/>
              </a:pPr>
              <a:r>
                <a:rPr lang="en-US" sz="1799">
                  <a:solidFill>
                    <a:srgbClr val="000000"/>
                  </a:solidFill>
                  <a:latin typeface="Calibri (MS) Light"/>
                  <a:ea typeface="Calibri (MS) Light"/>
                  <a:cs typeface="Calibri (MS) Light"/>
                  <a:sym typeface="Calibri (MS) Light"/>
                </a:rPr>
                <a:t>Comparative performance analysis</a:t>
              </a:r>
            </a:p>
            <a:p>
              <a:pPr marL="388618" lvl="1" indent="-194309" algn="l">
                <a:lnSpc>
                  <a:spcPts val="1943"/>
                </a:lnSpc>
                <a:buFont typeface="Arial"/>
                <a:buChar char="•"/>
              </a:pPr>
              <a:r>
                <a:rPr lang="en-US" sz="1799">
                  <a:solidFill>
                    <a:srgbClr val="000000"/>
                  </a:solidFill>
                  <a:latin typeface="Calibri (MS) Light"/>
                  <a:ea typeface="Calibri (MS) Light"/>
                  <a:cs typeface="Calibri (MS) Light"/>
                  <a:sym typeface="Calibri (MS) Light"/>
                </a:rPr>
                <a:t>Deployment strategy and report preparation</a:t>
              </a:r>
            </a:p>
            <a:p>
              <a:pPr algn="l">
                <a:lnSpc>
                  <a:spcPts val="1943"/>
                </a:lnSpc>
              </a:pPr>
              <a:endParaRPr lang="en-US" sz="1799">
                <a:solidFill>
                  <a:srgbClr val="000000"/>
                </a:solidFill>
                <a:latin typeface="Calibri (MS) Light"/>
                <a:ea typeface="Calibri (MS) Light"/>
                <a:cs typeface="Calibri (MS) Light"/>
                <a:sym typeface="Calibri (MS) Light"/>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15702" y="546868"/>
            <a:ext cx="19119403" cy="1988345"/>
            <a:chOff x="0" y="0"/>
            <a:chExt cx="25492538" cy="2651126"/>
          </a:xfrm>
        </p:grpSpPr>
        <p:sp>
          <p:nvSpPr>
            <p:cNvPr id="3" name="Freeform 3"/>
            <p:cNvSpPr/>
            <p:nvPr/>
          </p:nvSpPr>
          <p:spPr>
            <a:xfrm>
              <a:off x="0" y="0"/>
              <a:ext cx="25492539" cy="2651126"/>
            </a:xfrm>
            <a:custGeom>
              <a:avLst/>
              <a:gdLst/>
              <a:ahLst/>
              <a:cxnLst/>
              <a:rect l="l" t="t" r="r" b="b"/>
              <a:pathLst>
                <a:path w="25492539" h="2651126">
                  <a:moveTo>
                    <a:pt x="0" y="0"/>
                  </a:moveTo>
                  <a:lnTo>
                    <a:pt x="25492539" y="0"/>
                  </a:lnTo>
                  <a:lnTo>
                    <a:pt x="25492539" y="2651126"/>
                  </a:lnTo>
                  <a:lnTo>
                    <a:pt x="0" y="2651126"/>
                  </a:lnTo>
                  <a:close/>
                </a:path>
              </a:pathLst>
            </a:custGeom>
            <a:solidFill>
              <a:srgbClr val="000000">
                <a:alpha val="0"/>
              </a:srgbClr>
            </a:solidFill>
          </p:spPr>
        </p:sp>
        <p:sp>
          <p:nvSpPr>
            <p:cNvPr id="4" name="TextBox 4"/>
            <p:cNvSpPr txBox="1"/>
            <p:nvPr/>
          </p:nvSpPr>
          <p:spPr>
            <a:xfrm>
              <a:off x="0" y="-57150"/>
              <a:ext cx="25492538" cy="2708276"/>
            </a:xfrm>
            <a:prstGeom prst="rect">
              <a:avLst/>
            </a:prstGeom>
          </p:spPr>
          <p:txBody>
            <a:bodyPr lIns="0" tIns="0" rIns="0" bIns="0" rtlCol="0" anchor="ctr"/>
            <a:lstStyle/>
            <a:p>
              <a:pPr algn="ctr">
                <a:lnSpc>
                  <a:spcPts val="6912"/>
                </a:lnSpc>
              </a:pPr>
              <a:r>
                <a:rPr lang="en-US" sz="6400" b="1">
                  <a:solidFill>
                    <a:srgbClr val="000000"/>
                  </a:solidFill>
                  <a:latin typeface="Calibri (MS) Bold"/>
                  <a:ea typeface="Calibri (MS) Bold"/>
                  <a:cs typeface="Calibri (MS) Bold"/>
                  <a:sym typeface="Calibri (MS) Bold"/>
                </a:rPr>
                <a:t>References for Quantum-Enhanced Fraud Detection</a:t>
              </a:r>
            </a:p>
          </p:txBody>
        </p:sp>
      </p:grpSp>
      <p:grpSp>
        <p:nvGrpSpPr>
          <p:cNvPr id="5" name="Group 5"/>
          <p:cNvGrpSpPr/>
          <p:nvPr/>
        </p:nvGrpSpPr>
        <p:grpSpPr>
          <a:xfrm>
            <a:off x="1350677" y="2204782"/>
            <a:ext cx="13478142" cy="7825043"/>
            <a:chOff x="0" y="0"/>
            <a:chExt cx="18194961" cy="10563500"/>
          </a:xfrm>
        </p:grpSpPr>
        <p:sp>
          <p:nvSpPr>
            <p:cNvPr id="6" name="Freeform 6"/>
            <p:cNvSpPr/>
            <p:nvPr/>
          </p:nvSpPr>
          <p:spPr>
            <a:xfrm>
              <a:off x="0" y="0"/>
              <a:ext cx="18194961" cy="10563499"/>
            </a:xfrm>
            <a:custGeom>
              <a:avLst/>
              <a:gdLst/>
              <a:ahLst/>
              <a:cxnLst/>
              <a:rect l="l" t="t" r="r" b="b"/>
              <a:pathLst>
                <a:path w="18194961" h="10563499">
                  <a:moveTo>
                    <a:pt x="0" y="0"/>
                  </a:moveTo>
                  <a:lnTo>
                    <a:pt x="18194961" y="0"/>
                  </a:lnTo>
                  <a:lnTo>
                    <a:pt x="18194961" y="10563499"/>
                  </a:lnTo>
                  <a:lnTo>
                    <a:pt x="0" y="10563499"/>
                  </a:lnTo>
                  <a:close/>
                </a:path>
              </a:pathLst>
            </a:custGeom>
            <a:solidFill>
              <a:srgbClr val="000000">
                <a:alpha val="0"/>
              </a:srgbClr>
            </a:solidFill>
          </p:spPr>
        </p:sp>
        <p:sp>
          <p:nvSpPr>
            <p:cNvPr id="7" name="TextBox 7"/>
            <p:cNvSpPr txBox="1"/>
            <p:nvPr/>
          </p:nvSpPr>
          <p:spPr>
            <a:xfrm>
              <a:off x="0" y="-19050"/>
              <a:ext cx="18194961" cy="10582550"/>
            </a:xfrm>
            <a:prstGeom prst="rect">
              <a:avLst/>
            </a:prstGeom>
          </p:spPr>
          <p:txBody>
            <a:bodyPr lIns="0" tIns="0" rIns="0" bIns="0" rtlCol="0" anchor="t"/>
            <a:lstStyle/>
            <a:p>
              <a:pPr algn="l">
                <a:lnSpc>
                  <a:spcPts val="2052"/>
                </a:lnSpc>
              </a:pPr>
              <a:r>
                <a:rPr lang="en-US" sz="1900" b="1">
                  <a:solidFill>
                    <a:srgbClr val="000000"/>
                  </a:solidFill>
                  <a:latin typeface="Times New Roman Bold"/>
                  <a:ea typeface="Times New Roman Bold"/>
                  <a:cs typeface="Times New Roman Bold"/>
                  <a:sym typeface="Times New Roman Bold"/>
                </a:rPr>
                <a:t>Online Resources &amp; Whitepapers</a:t>
              </a:r>
            </a:p>
            <a:p>
              <a:pPr marL="410216" lvl="1" indent="-205108" algn="l">
                <a:lnSpc>
                  <a:spcPts val="2052"/>
                </a:lnSpc>
                <a:buFont typeface="Arial"/>
                <a:buChar char="•"/>
              </a:pPr>
              <a:r>
                <a:rPr lang="en-US" sz="1900">
                  <a:solidFill>
                    <a:srgbClr val="000000"/>
                  </a:solidFill>
                  <a:latin typeface="Times New Roman"/>
                  <a:ea typeface="Times New Roman"/>
                  <a:cs typeface="Times New Roman"/>
                  <a:sym typeface="Times New Roman"/>
                </a:rPr>
                <a:t>IBM Quantum Research - https://research.ibm.com/quantum</a:t>
              </a:r>
            </a:p>
            <a:p>
              <a:pPr marL="410216" lvl="1" indent="-205108" algn="l">
                <a:lnSpc>
                  <a:spcPts val="2052"/>
                </a:lnSpc>
                <a:buFont typeface="Arial"/>
                <a:buChar char="•"/>
              </a:pPr>
              <a:r>
                <a:rPr lang="en-US" sz="1900">
                  <a:solidFill>
                    <a:srgbClr val="000000"/>
                  </a:solidFill>
                  <a:latin typeface="Times New Roman"/>
                  <a:ea typeface="Times New Roman"/>
                  <a:cs typeface="Times New Roman"/>
                  <a:sym typeface="Times New Roman"/>
                </a:rPr>
                <a:t>Google AI Quantum - https://ai.google/research/teams/quantum</a:t>
              </a:r>
            </a:p>
            <a:p>
              <a:pPr marL="410216" lvl="1" indent="-205108" algn="l">
                <a:lnSpc>
                  <a:spcPts val="2052"/>
                </a:lnSpc>
                <a:buFont typeface="Arial"/>
                <a:buChar char="•"/>
              </a:pPr>
              <a:r>
                <a:rPr lang="en-US" sz="1900">
                  <a:solidFill>
                    <a:srgbClr val="000000"/>
                  </a:solidFill>
                  <a:latin typeface="Times New Roman"/>
                  <a:ea typeface="Times New Roman"/>
                  <a:cs typeface="Times New Roman"/>
                  <a:sym typeface="Times New Roman"/>
                </a:rPr>
                <a:t>Microsoft Quantum Blog - </a:t>
              </a:r>
              <a:r>
                <a:rPr lang="en-US" sz="1900" u="sng">
                  <a:solidFill>
                    <a:srgbClr val="000000"/>
                  </a:solidFill>
                  <a:latin typeface="Times New Roman"/>
                  <a:ea typeface="Times New Roman"/>
                  <a:cs typeface="Times New Roman"/>
                  <a:sym typeface="Times New Roman"/>
                  <a:hlinkClick r:id="rId2" tooltip="https://cloudblogs.microsoft.com/quantum"/>
                </a:rPr>
                <a:t>https://cloudblogs.microsoft.com/quantum</a:t>
              </a:r>
            </a:p>
            <a:p>
              <a:pPr marL="410216" lvl="1" indent="-205108" algn="l">
                <a:lnSpc>
                  <a:spcPts val="2052"/>
                </a:lnSpc>
                <a:buFont typeface="Arial"/>
                <a:buChar char="•"/>
              </a:pPr>
              <a:r>
                <a:rPr lang="en-US" sz="1900">
                  <a:solidFill>
                    <a:srgbClr val="000000"/>
                  </a:solidFill>
                  <a:latin typeface="Times New Roman"/>
                  <a:ea typeface="Times New Roman"/>
                  <a:cs typeface="Times New Roman"/>
                  <a:sym typeface="Times New Roman"/>
                </a:rPr>
                <a:t>MIT Technology Review: "How Quantum Computing is Changing Financial Security" - </a:t>
              </a:r>
              <a:r>
                <a:rPr lang="en-US" sz="1900" u="sng">
                  <a:solidFill>
                    <a:srgbClr val="000000"/>
                  </a:solidFill>
                  <a:latin typeface="Times New Roman"/>
                  <a:ea typeface="Times New Roman"/>
                  <a:cs typeface="Times New Roman"/>
                  <a:sym typeface="Times New Roman"/>
                  <a:hlinkClick r:id="rId3" tooltip="https://www.technologyreview.com"/>
                </a:rPr>
                <a:t>https://www.technologyreview.com</a:t>
              </a:r>
            </a:p>
            <a:p>
              <a:pPr algn="l">
                <a:lnSpc>
                  <a:spcPts val="2052"/>
                </a:lnSpc>
              </a:pPr>
              <a:endParaRPr lang="en-US" sz="1900" u="sng">
                <a:solidFill>
                  <a:srgbClr val="000000"/>
                </a:solidFill>
                <a:latin typeface="Times New Roman"/>
                <a:ea typeface="Times New Roman"/>
                <a:cs typeface="Times New Roman"/>
                <a:sym typeface="Times New Roman"/>
                <a:hlinkClick r:id="rId3" tooltip="https://www.technologyreview.com"/>
              </a:endParaRPr>
            </a:p>
            <a:p>
              <a:pPr algn="l">
                <a:lnSpc>
                  <a:spcPts val="2052"/>
                </a:lnSpc>
              </a:pPr>
              <a:endParaRPr lang="en-US" sz="1900" u="sng">
                <a:solidFill>
                  <a:srgbClr val="000000"/>
                </a:solidFill>
                <a:latin typeface="Times New Roman"/>
                <a:ea typeface="Times New Roman"/>
                <a:cs typeface="Times New Roman"/>
                <a:sym typeface="Times New Roman"/>
                <a:hlinkClick r:id="rId3" tooltip="https://www.technologyreview.com"/>
              </a:endParaRPr>
            </a:p>
            <a:p>
              <a:pPr algn="l">
                <a:lnSpc>
                  <a:spcPts val="2052"/>
                </a:lnSpc>
              </a:pPr>
              <a:r>
                <a:rPr lang="en-US" sz="1900" b="1">
                  <a:solidFill>
                    <a:srgbClr val="000000"/>
                  </a:solidFill>
                  <a:latin typeface="Times New Roman Bold"/>
                  <a:ea typeface="Times New Roman Bold"/>
                  <a:cs typeface="Times New Roman Bold"/>
                  <a:sym typeface="Times New Roman Bold"/>
                </a:rPr>
                <a:t>2. Classical Machine Learning in Fraud Detection</a:t>
              </a:r>
            </a:p>
            <a:p>
              <a:pPr marL="343857" lvl="1" indent="-171929" algn="l">
                <a:lnSpc>
                  <a:spcPts val="2052"/>
                </a:lnSpc>
                <a:buFont typeface="Arial"/>
                <a:buChar char="•"/>
              </a:pPr>
              <a:r>
                <a:rPr lang="en-US" sz="1900">
                  <a:solidFill>
                    <a:srgbClr val="000000"/>
                  </a:solidFill>
                  <a:latin typeface="Times New Roman"/>
                  <a:ea typeface="Times New Roman"/>
                  <a:cs typeface="Times New Roman"/>
                  <a:sym typeface="Times New Roman"/>
                </a:rPr>
                <a:t>Zhang, Y., &amp; Han, X. (2020). "Application of machine learning in fraud detection." Journal of Risk and Financial Management, 13(4), 74.</a:t>
              </a:r>
            </a:p>
            <a:p>
              <a:pPr marL="343857" lvl="1" indent="-171929" algn="l">
                <a:lnSpc>
                  <a:spcPts val="2052"/>
                </a:lnSpc>
                <a:buFont typeface="Arial"/>
                <a:buChar char="•"/>
              </a:pPr>
              <a:r>
                <a:rPr lang="en-US" sz="1900">
                  <a:solidFill>
                    <a:srgbClr val="000000"/>
                  </a:solidFill>
                  <a:latin typeface="Times New Roman"/>
                  <a:ea typeface="Times New Roman"/>
                  <a:cs typeface="Times New Roman"/>
                  <a:sym typeface="Times New Roman"/>
                </a:rPr>
                <a:t>Mahmoudi, F., &amp; Duman, E. (2015). "Detecting credit card fraud by Modified Fisher Discriminant Function and Support Vector Machine." Expert Systems with Applications, 42(5), 2510-2520.</a:t>
              </a:r>
            </a:p>
            <a:p>
              <a:pPr algn="l">
                <a:lnSpc>
                  <a:spcPts val="2052"/>
                </a:lnSpc>
              </a:pPr>
              <a:endParaRPr lang="en-US" sz="1900">
                <a:solidFill>
                  <a:srgbClr val="000000"/>
                </a:solidFill>
                <a:latin typeface="Times New Roman"/>
                <a:ea typeface="Times New Roman"/>
                <a:cs typeface="Times New Roman"/>
                <a:sym typeface="Times New Roman"/>
              </a:endParaRPr>
            </a:p>
            <a:p>
              <a:pPr algn="l">
                <a:lnSpc>
                  <a:spcPts val="2052"/>
                </a:lnSpc>
              </a:pPr>
              <a:r>
                <a:rPr lang="en-US" sz="1900" b="1">
                  <a:solidFill>
                    <a:srgbClr val="000000"/>
                  </a:solidFill>
                  <a:latin typeface="Times New Roman Bold"/>
                  <a:ea typeface="Times New Roman Bold"/>
                  <a:cs typeface="Times New Roman Bold"/>
                  <a:sym typeface="Times New Roman Bold"/>
                </a:rPr>
                <a:t>3. Quantum Machine Learning for Fraud Detection</a:t>
              </a:r>
            </a:p>
            <a:p>
              <a:pPr marL="343857" lvl="1" indent="-171929" algn="l">
                <a:lnSpc>
                  <a:spcPts val="2052"/>
                </a:lnSpc>
                <a:buFont typeface="Arial"/>
                <a:buChar char="•"/>
              </a:pPr>
              <a:r>
                <a:rPr lang="en-US" sz="1900">
                  <a:solidFill>
                    <a:srgbClr val="000000"/>
                  </a:solidFill>
                  <a:latin typeface="Times New Roman"/>
                  <a:ea typeface="Times New Roman"/>
                  <a:cs typeface="Times New Roman"/>
                  <a:sym typeface="Times New Roman"/>
                </a:rPr>
                <a:t>Schuld, M., Sinayskiy, I., &amp; Petruccione, F. (2014). "The quest for a quantum neural network." Quantum Information Processing, 13(11), 2567-2586. [DOI: 10.1007/s11128-014-0809-8]</a:t>
              </a:r>
            </a:p>
            <a:p>
              <a:pPr marL="343857" lvl="1" indent="-171929" algn="l">
                <a:lnSpc>
                  <a:spcPts val="2052"/>
                </a:lnSpc>
                <a:buFont typeface="Arial"/>
                <a:buChar char="•"/>
              </a:pPr>
              <a:r>
                <a:rPr lang="en-US" sz="1900">
                  <a:solidFill>
                    <a:srgbClr val="000000"/>
                  </a:solidFill>
                  <a:latin typeface="Times New Roman"/>
                  <a:ea typeface="Times New Roman"/>
                  <a:cs typeface="Times New Roman"/>
                  <a:sym typeface="Times New Roman"/>
                </a:rPr>
                <a:t>Lloyd, S., Mohseni, M., &amp; Rebentrost, P. (2013). "Quantum algorithms for supervised and unsupervised machine learning." arXiv preprint arXiv:1307.0411.</a:t>
              </a:r>
            </a:p>
            <a:p>
              <a:pPr algn="l">
                <a:lnSpc>
                  <a:spcPts val="2052"/>
                </a:lnSpc>
              </a:pPr>
              <a:endParaRPr lang="en-US" sz="1900">
                <a:solidFill>
                  <a:srgbClr val="000000"/>
                </a:solidFill>
                <a:latin typeface="Times New Roman"/>
                <a:ea typeface="Times New Roman"/>
                <a:cs typeface="Times New Roman"/>
                <a:sym typeface="Times New Roman"/>
              </a:endParaRPr>
            </a:p>
            <a:p>
              <a:pPr algn="l">
                <a:lnSpc>
                  <a:spcPts val="2052"/>
                </a:lnSpc>
              </a:pPr>
              <a:r>
                <a:rPr lang="en-US" sz="1900" b="1">
                  <a:solidFill>
                    <a:srgbClr val="000000"/>
                  </a:solidFill>
                  <a:latin typeface="Times New Roman Bold"/>
                  <a:ea typeface="Times New Roman Bold"/>
                  <a:cs typeface="Times New Roman Bold"/>
                  <a:sym typeface="Times New Roman Bold"/>
                </a:rPr>
                <a:t>4. Hybrid Quantum-Classical Approaches</a:t>
              </a:r>
            </a:p>
            <a:p>
              <a:pPr marL="343857" lvl="1" indent="-171929" algn="l">
                <a:lnSpc>
                  <a:spcPts val="2052"/>
                </a:lnSpc>
                <a:buFont typeface="Arial"/>
                <a:buChar char="•"/>
              </a:pPr>
              <a:r>
                <a:rPr lang="en-US" sz="1900">
                  <a:solidFill>
                    <a:srgbClr val="000000"/>
                  </a:solidFill>
                  <a:latin typeface="Times New Roman"/>
                  <a:ea typeface="Times New Roman"/>
                  <a:cs typeface="Times New Roman"/>
                  <a:sym typeface="Times New Roman"/>
                </a:rPr>
                <a:t>Benedetti, M., Lloyd, E., Sack, S., &amp; Fiorentini, M. (2019). "Parameterized quantum circuits as machine learning models." Quantum Science and Technology, 4(4), 043001.</a:t>
              </a:r>
            </a:p>
            <a:p>
              <a:pPr algn="l">
                <a:lnSpc>
                  <a:spcPts val="2052"/>
                </a:lnSpc>
              </a:pPr>
              <a:endParaRPr lang="en-US" sz="1900">
                <a:solidFill>
                  <a:srgbClr val="000000"/>
                </a:solidFill>
                <a:latin typeface="Times New Roman"/>
                <a:ea typeface="Times New Roman"/>
                <a:cs typeface="Times New Roman"/>
                <a:sym typeface="Times New Roman"/>
              </a:endParaRPr>
            </a:p>
            <a:p>
              <a:pPr algn="l">
                <a:lnSpc>
                  <a:spcPts val="2052"/>
                </a:lnSpc>
              </a:pPr>
              <a:endParaRPr lang="en-US" sz="1900">
                <a:solidFill>
                  <a:srgbClr val="000000"/>
                </a:solidFill>
                <a:latin typeface="Times New Roman"/>
                <a:ea typeface="Times New Roman"/>
                <a:cs typeface="Times New Roman"/>
                <a:sym typeface="Times New Roman"/>
              </a:endParaRPr>
            </a:p>
            <a:p>
              <a:pPr algn="l">
                <a:lnSpc>
                  <a:spcPts val="2052"/>
                </a:lnSpc>
              </a:pPr>
              <a:r>
                <a:rPr lang="en-US" sz="1900" b="1">
                  <a:solidFill>
                    <a:srgbClr val="000000"/>
                  </a:solidFill>
                  <a:latin typeface="Times New Roman Bold"/>
                  <a:ea typeface="Times New Roman Bold"/>
                  <a:cs typeface="Times New Roman Bold"/>
                  <a:sym typeface="Times New Roman Bold"/>
                </a:rPr>
                <a:t>5. Security and Compliance in Banking Fraud Detection</a:t>
              </a:r>
            </a:p>
            <a:p>
              <a:pPr marL="343857" lvl="1" indent="-171929" algn="l">
                <a:lnSpc>
                  <a:spcPts val="2052"/>
                </a:lnSpc>
                <a:buFont typeface="Arial"/>
                <a:buChar char="•"/>
              </a:pPr>
              <a:r>
                <a:rPr lang="en-US" sz="1900">
                  <a:solidFill>
                    <a:srgbClr val="000000"/>
                  </a:solidFill>
                  <a:latin typeface="Times New Roman"/>
                  <a:ea typeface="Times New Roman"/>
                  <a:cs typeface="Times New Roman"/>
                  <a:sym typeface="Times New Roman"/>
                </a:rPr>
                <a:t>Basel Committee on Banking Supervision. (2021). "Principles for the sound management of operational risk." Bank for International Settlements.</a:t>
              </a:r>
            </a:p>
            <a:p>
              <a:pPr marL="343857" lvl="1" indent="-171929" algn="l">
                <a:lnSpc>
                  <a:spcPts val="2052"/>
                </a:lnSpc>
                <a:buFont typeface="Arial"/>
                <a:buChar char="•"/>
              </a:pPr>
              <a:r>
                <a:rPr lang="en-US" sz="1900">
                  <a:solidFill>
                    <a:srgbClr val="000000"/>
                  </a:solidFill>
                  <a:latin typeface="Times New Roman"/>
                  <a:ea typeface="Times New Roman"/>
                  <a:cs typeface="Times New Roman"/>
                  <a:sym typeface="Times New Roman"/>
                </a:rPr>
                <a:t>GDPR Compliance Guide. (2022). "How financial institutions can ensure fraud detection aligns with GDPR." European Commission Report on Data Privacy.</a:t>
              </a:r>
            </a:p>
            <a:p>
              <a:pPr marL="343857" lvl="1" indent="-171929" algn="l">
                <a:lnSpc>
                  <a:spcPts val="2052"/>
                </a:lnSpc>
              </a:pPr>
              <a:endParaRPr lang="en-US" sz="1900">
                <a:solidFill>
                  <a:srgbClr val="000000"/>
                </a:solidFill>
                <a:latin typeface="Times New Roman"/>
                <a:ea typeface="Times New Roman"/>
                <a:cs typeface="Times New Roman"/>
                <a:sym typeface="Times New Roman"/>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TotalTime>
  <Words>733</Words>
  <Application>Microsoft Office PowerPoint</Application>
  <PresentationFormat>Custom</PresentationFormat>
  <Paragraphs>83</Paragraphs>
  <Slides>10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Times New Roman</vt:lpstr>
      <vt:lpstr>Arial</vt:lpstr>
      <vt:lpstr>Calibri (MS)</vt:lpstr>
      <vt:lpstr>Times New Roman Bold</vt:lpstr>
      <vt:lpstr>Calibri</vt:lpstr>
      <vt:lpstr>Calibri (MS) Bold</vt:lpstr>
      <vt:lpstr>Calibri (MS)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 oriented Project -Review template-Minor (2).pptx</dc:title>
  <dc:creator>saket singh</dc:creator>
  <cp:lastModifiedBy>saket singh</cp:lastModifiedBy>
  <cp:revision>2</cp:revision>
  <dcterms:created xsi:type="dcterms:W3CDTF">2006-08-16T00:00:00Z</dcterms:created>
  <dcterms:modified xsi:type="dcterms:W3CDTF">2025-03-18T07:53:30Z</dcterms:modified>
  <dc:identifier>DAGiDCncnB0</dc:identifier>
</cp:coreProperties>
</file>

<file path=docProps/thumbnail.jpeg>
</file>